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9"/>
  </p:notesMasterIdLst>
  <p:handoutMasterIdLst>
    <p:handoutMasterId r:id="rId30"/>
  </p:handoutMasterIdLst>
  <p:sldIdLst>
    <p:sldId id="256" r:id="rId2"/>
    <p:sldId id="257" r:id="rId3"/>
    <p:sldId id="314" r:id="rId4"/>
    <p:sldId id="315" r:id="rId5"/>
    <p:sldId id="316" r:id="rId6"/>
    <p:sldId id="317" r:id="rId7"/>
    <p:sldId id="318" r:id="rId8"/>
    <p:sldId id="319" r:id="rId9"/>
    <p:sldId id="320" r:id="rId10"/>
    <p:sldId id="321" r:id="rId11"/>
    <p:sldId id="322" r:id="rId12"/>
    <p:sldId id="323" r:id="rId13"/>
    <p:sldId id="324" r:id="rId14"/>
    <p:sldId id="325" r:id="rId15"/>
    <p:sldId id="326" r:id="rId16"/>
    <p:sldId id="327" r:id="rId17"/>
    <p:sldId id="258" r:id="rId18"/>
    <p:sldId id="328" r:id="rId19"/>
    <p:sldId id="329" r:id="rId20"/>
    <p:sldId id="330" r:id="rId21"/>
    <p:sldId id="331" r:id="rId22"/>
    <p:sldId id="332" r:id="rId23"/>
    <p:sldId id="333" r:id="rId24"/>
    <p:sldId id="334" r:id="rId25"/>
    <p:sldId id="335" r:id="rId26"/>
    <p:sldId id="336" r:id="rId27"/>
    <p:sldId id="337" r:id="rId28"/>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000000"/>
          </p15:clr>
        </p15:guide>
        <p15:guide id="2" pos="288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60" roundtripDataSignature="AMtx7mjo2JpmzejRwAypx1pHziEv9dyu8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1" d="100"/>
          <a:sy n="51" d="100"/>
        </p:scale>
        <p:origin x="-456" y="228"/>
      </p:cViewPr>
      <p:guideLst>
        <p:guide orient="horz" pos="2160"/>
        <p:guide pos="2880"/>
      </p:guideLst>
    </p:cSldViewPr>
  </p:slideViewPr>
  <p:notesTextViewPr>
    <p:cViewPr>
      <p:scale>
        <a:sx n="1" d="1"/>
        <a:sy n="1" d="1"/>
      </p:scale>
      <p:origin x="0" y="0"/>
    </p:cViewPr>
  </p:notesTextViewPr>
  <p:notesViewPr>
    <p:cSldViewPr snapToGrid="0">
      <p:cViewPr varScale="1">
        <p:scale>
          <a:sx n="86" d="100"/>
          <a:sy n="86" d="100"/>
        </p:scale>
        <p:origin x="378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63"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60"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6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CDFC9AE-31B2-48C8-8D37-128C700846DB}" type="datetimeFigureOut">
              <a:rPr lang="en-IN" smtClean="0"/>
              <a:pPr/>
              <a:t>25-02-2023</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8FE5B9-A785-461C-819A-BD6B36F32FA0}" type="slidenum">
              <a:rPr lang="en-IN" smtClean="0"/>
              <a:pPr/>
              <a:t>‹#›</a:t>
            </a:fld>
            <a:endParaRPr lang="en-IN"/>
          </a:p>
        </p:txBody>
      </p:sp>
    </p:spTree>
    <p:extLst>
      <p:ext uri="{BB962C8B-B14F-4D97-AF65-F5344CB8AC3E}">
        <p14:creationId xmlns:p14="http://schemas.microsoft.com/office/powerpoint/2010/main" val="3336521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0275273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647283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20541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20541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2054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20541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20541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20541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20541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9" name="Google Shape;10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32896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9" name="Google Shape;10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32896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9" name="Google Shape;10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3289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20541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9" name="Google Shape;10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32896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9" name="Google Shape;10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32896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9" name="Google Shape;10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32896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9" name="Google Shape;10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32896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9" name="Google Shape;10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32896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9" name="Google Shape;10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32896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9" name="Google Shape;10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32896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9" name="Google Shape;10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3289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2054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2054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2054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2054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2054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2054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2054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1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4"/>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23"/>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3"/>
          <p:cNvSpPr txBox="1">
            <a:spLocks noGrp="1"/>
          </p:cNvSpPr>
          <p:nvPr>
            <p:ph type="body" idx="1"/>
          </p:nvPr>
        </p:nvSpPr>
        <p:spPr>
          <a:xfrm rot="5400000">
            <a:off x="5924550" y="-3181350"/>
            <a:ext cx="7048500" cy="16611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2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3"/>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24"/>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4"/>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3" name="Google Shape;83;p2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4"/>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15"/>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5"/>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15"/>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5"/>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5"/>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400" b="0" i="0" u="none" strike="noStrike" cap="none">
                <a:solidFill>
                  <a:schemeClr val="dk1"/>
                </a:solidFill>
                <a:latin typeface="Cambria"/>
                <a:ea typeface="Cambria"/>
                <a:cs typeface="Cambria"/>
                <a:sym typeface="Cambria"/>
              </a:defRPr>
            </a:lvl1pPr>
            <a:lvl2pPr marL="0" lvl="1" indent="0" algn="r">
              <a:spcBef>
                <a:spcPts val="0"/>
              </a:spcBef>
              <a:buNone/>
              <a:defRPr sz="1400" b="0" i="0" u="none" strike="noStrike" cap="none">
                <a:solidFill>
                  <a:schemeClr val="dk1"/>
                </a:solidFill>
                <a:latin typeface="Cambria"/>
                <a:ea typeface="Cambria"/>
                <a:cs typeface="Cambria"/>
                <a:sym typeface="Cambria"/>
              </a:defRPr>
            </a:lvl2pPr>
            <a:lvl3pPr marL="0" lvl="2" indent="0" algn="r">
              <a:spcBef>
                <a:spcPts val="0"/>
              </a:spcBef>
              <a:buNone/>
              <a:defRPr sz="1400" b="0" i="0" u="none" strike="noStrike" cap="none">
                <a:solidFill>
                  <a:schemeClr val="dk1"/>
                </a:solidFill>
                <a:latin typeface="Cambria"/>
                <a:ea typeface="Cambria"/>
                <a:cs typeface="Cambria"/>
                <a:sym typeface="Cambria"/>
              </a:defRPr>
            </a:lvl3pPr>
            <a:lvl4pPr marL="0" lvl="3" indent="0" algn="r">
              <a:spcBef>
                <a:spcPts val="0"/>
              </a:spcBef>
              <a:buNone/>
              <a:defRPr sz="1400" b="0" i="0" u="none" strike="noStrike" cap="none">
                <a:solidFill>
                  <a:schemeClr val="dk1"/>
                </a:solidFill>
                <a:latin typeface="Cambria"/>
                <a:ea typeface="Cambria"/>
                <a:cs typeface="Cambria"/>
                <a:sym typeface="Cambria"/>
              </a:defRPr>
            </a:lvl4pPr>
            <a:lvl5pPr marL="0" lvl="4" indent="0" algn="r">
              <a:spcBef>
                <a:spcPts val="0"/>
              </a:spcBef>
              <a:buNone/>
              <a:defRPr sz="1400" b="0" i="0" u="none" strike="noStrike" cap="none">
                <a:solidFill>
                  <a:schemeClr val="dk1"/>
                </a:solidFill>
                <a:latin typeface="Cambria"/>
                <a:ea typeface="Cambria"/>
                <a:cs typeface="Cambria"/>
                <a:sym typeface="Cambria"/>
              </a:defRPr>
            </a:lvl5pPr>
            <a:lvl6pPr marL="0" lvl="5" indent="0" algn="r">
              <a:spcBef>
                <a:spcPts val="0"/>
              </a:spcBef>
              <a:buNone/>
              <a:defRPr sz="1400" b="0" i="0" u="none" strike="noStrike" cap="none">
                <a:solidFill>
                  <a:schemeClr val="dk1"/>
                </a:solidFill>
                <a:latin typeface="Cambria"/>
                <a:ea typeface="Cambria"/>
                <a:cs typeface="Cambria"/>
                <a:sym typeface="Cambria"/>
              </a:defRPr>
            </a:lvl6pPr>
            <a:lvl7pPr marL="0" lvl="6" indent="0" algn="r">
              <a:spcBef>
                <a:spcPts val="0"/>
              </a:spcBef>
              <a:buNone/>
              <a:defRPr sz="1400" b="0" i="0" u="none" strike="noStrike" cap="none">
                <a:solidFill>
                  <a:schemeClr val="dk1"/>
                </a:solidFill>
                <a:latin typeface="Cambria"/>
                <a:ea typeface="Cambria"/>
                <a:cs typeface="Cambria"/>
                <a:sym typeface="Cambria"/>
              </a:defRPr>
            </a:lvl7pPr>
            <a:lvl8pPr marL="0" lvl="7" indent="0" algn="r">
              <a:spcBef>
                <a:spcPts val="0"/>
              </a:spcBef>
              <a:buNone/>
              <a:defRPr sz="1400" b="0" i="0" u="none" strike="noStrike" cap="none">
                <a:solidFill>
                  <a:schemeClr val="dk1"/>
                </a:solidFill>
                <a:latin typeface="Cambria"/>
                <a:ea typeface="Cambria"/>
                <a:cs typeface="Cambria"/>
                <a:sym typeface="Cambria"/>
              </a:defRPr>
            </a:lvl8pPr>
            <a:lvl9pPr marL="0" lvl="8" indent="0" algn="r">
              <a:spcBef>
                <a:spcPts val="0"/>
              </a:spcBef>
              <a:buNone/>
              <a:defRPr sz="14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 / 12</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16"/>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6"/>
          <p:cNvSpPr txBox="1">
            <a:spLocks noGrp="1"/>
          </p:cNvSpPr>
          <p:nvPr>
            <p:ph type="body" idx="1"/>
          </p:nvPr>
        </p:nvSpPr>
        <p:spPr>
          <a:xfrm>
            <a:off x="1143000" y="1600200"/>
            <a:ext cx="16611600" cy="70485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16"/>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6"/>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6"/>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400" b="0" i="0" u="none" strike="noStrike" cap="none">
                <a:solidFill>
                  <a:schemeClr val="dk1"/>
                </a:solidFill>
                <a:latin typeface="Cambria"/>
                <a:ea typeface="Cambria"/>
                <a:cs typeface="Cambria"/>
                <a:sym typeface="Cambria"/>
              </a:defRPr>
            </a:lvl1pPr>
            <a:lvl2pPr marL="0" lvl="1" indent="0" algn="r">
              <a:spcBef>
                <a:spcPts val="0"/>
              </a:spcBef>
              <a:buNone/>
              <a:defRPr sz="1400" b="0" i="0" u="none" strike="noStrike" cap="none">
                <a:solidFill>
                  <a:schemeClr val="dk1"/>
                </a:solidFill>
                <a:latin typeface="Cambria"/>
                <a:ea typeface="Cambria"/>
                <a:cs typeface="Cambria"/>
                <a:sym typeface="Cambria"/>
              </a:defRPr>
            </a:lvl2pPr>
            <a:lvl3pPr marL="0" lvl="2" indent="0" algn="r">
              <a:spcBef>
                <a:spcPts val="0"/>
              </a:spcBef>
              <a:buNone/>
              <a:defRPr sz="1400" b="0" i="0" u="none" strike="noStrike" cap="none">
                <a:solidFill>
                  <a:schemeClr val="dk1"/>
                </a:solidFill>
                <a:latin typeface="Cambria"/>
                <a:ea typeface="Cambria"/>
                <a:cs typeface="Cambria"/>
                <a:sym typeface="Cambria"/>
              </a:defRPr>
            </a:lvl3pPr>
            <a:lvl4pPr marL="0" lvl="3" indent="0" algn="r">
              <a:spcBef>
                <a:spcPts val="0"/>
              </a:spcBef>
              <a:buNone/>
              <a:defRPr sz="1400" b="0" i="0" u="none" strike="noStrike" cap="none">
                <a:solidFill>
                  <a:schemeClr val="dk1"/>
                </a:solidFill>
                <a:latin typeface="Cambria"/>
                <a:ea typeface="Cambria"/>
                <a:cs typeface="Cambria"/>
                <a:sym typeface="Cambria"/>
              </a:defRPr>
            </a:lvl4pPr>
            <a:lvl5pPr marL="0" lvl="4" indent="0" algn="r">
              <a:spcBef>
                <a:spcPts val="0"/>
              </a:spcBef>
              <a:buNone/>
              <a:defRPr sz="1400" b="0" i="0" u="none" strike="noStrike" cap="none">
                <a:solidFill>
                  <a:schemeClr val="dk1"/>
                </a:solidFill>
                <a:latin typeface="Cambria"/>
                <a:ea typeface="Cambria"/>
                <a:cs typeface="Cambria"/>
                <a:sym typeface="Cambria"/>
              </a:defRPr>
            </a:lvl5pPr>
            <a:lvl6pPr marL="0" lvl="5" indent="0" algn="r">
              <a:spcBef>
                <a:spcPts val="0"/>
              </a:spcBef>
              <a:buNone/>
              <a:defRPr sz="1400" b="0" i="0" u="none" strike="noStrike" cap="none">
                <a:solidFill>
                  <a:schemeClr val="dk1"/>
                </a:solidFill>
                <a:latin typeface="Cambria"/>
                <a:ea typeface="Cambria"/>
                <a:cs typeface="Cambria"/>
                <a:sym typeface="Cambria"/>
              </a:defRPr>
            </a:lvl6pPr>
            <a:lvl7pPr marL="0" lvl="6" indent="0" algn="r">
              <a:spcBef>
                <a:spcPts val="0"/>
              </a:spcBef>
              <a:buNone/>
              <a:defRPr sz="1400" b="0" i="0" u="none" strike="noStrike" cap="none">
                <a:solidFill>
                  <a:schemeClr val="dk1"/>
                </a:solidFill>
                <a:latin typeface="Cambria"/>
                <a:ea typeface="Cambria"/>
                <a:cs typeface="Cambria"/>
                <a:sym typeface="Cambria"/>
              </a:defRPr>
            </a:lvl7pPr>
            <a:lvl8pPr marL="0" lvl="7" indent="0" algn="r">
              <a:spcBef>
                <a:spcPts val="0"/>
              </a:spcBef>
              <a:buNone/>
              <a:defRPr sz="1400" b="0" i="0" u="none" strike="noStrike" cap="none">
                <a:solidFill>
                  <a:schemeClr val="dk1"/>
                </a:solidFill>
                <a:latin typeface="Cambria"/>
                <a:ea typeface="Cambria"/>
                <a:cs typeface="Cambria"/>
                <a:sym typeface="Cambria"/>
              </a:defRPr>
            </a:lvl8pPr>
            <a:lvl9pPr marL="0" lvl="8" indent="0" algn="r">
              <a:spcBef>
                <a:spcPts val="0"/>
              </a:spcBef>
              <a:buNone/>
              <a:defRPr sz="14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 / 12</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17"/>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7"/>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6" name="Google Shape;36;p17"/>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7"/>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7"/>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18"/>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8"/>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18"/>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3" name="Google Shape;43;p18"/>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8"/>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8"/>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19"/>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9"/>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19"/>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19"/>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1" name="Google Shape;51;p19"/>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2" name="Google Shape;52;p19"/>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9"/>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9"/>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20"/>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20"/>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20"/>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0"/>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21"/>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21"/>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3" name="Google Shape;63;p2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2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1"/>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22"/>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2"/>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0" name="Google Shape;70;p22"/>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1" name="Google Shape;71;p2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2"/>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3"/>
          <p:cNvSpPr txBox="1">
            <a:spLocks noGrp="1"/>
          </p:cNvSpPr>
          <p:nvPr>
            <p:ph type="body" idx="1"/>
          </p:nvPr>
        </p:nvSpPr>
        <p:spPr>
          <a:xfrm>
            <a:off x="1143000" y="1600200"/>
            <a:ext cx="16611600" cy="7048500"/>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400" b="0" i="0" u="none" strike="noStrike" cap="none">
                <a:solidFill>
                  <a:schemeClr val="dk1"/>
                </a:solidFill>
                <a:latin typeface="Cambria"/>
                <a:ea typeface="Cambria"/>
                <a:cs typeface="Cambria"/>
                <a:sym typeface="Cambria"/>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3"/>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400" b="0" i="0" u="none" strike="noStrike" cap="none">
                <a:solidFill>
                  <a:schemeClr val="dk1"/>
                </a:solidFill>
                <a:latin typeface="Cambria"/>
                <a:ea typeface="Cambria"/>
                <a:cs typeface="Cambria"/>
                <a:sym typeface="Cambria"/>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400" b="0" i="0" u="none" strike="noStrike" cap="none">
                <a:solidFill>
                  <a:schemeClr val="dk1"/>
                </a:solidFill>
                <a:latin typeface="Cambria"/>
                <a:ea typeface="Cambria"/>
                <a:cs typeface="Cambria"/>
                <a:sym typeface="Cambria"/>
              </a:defRPr>
            </a:lvl1pPr>
            <a:lvl2pPr marL="0" marR="0" lvl="1" indent="0" algn="r" rtl="0">
              <a:spcBef>
                <a:spcPts val="0"/>
              </a:spcBef>
              <a:buNone/>
              <a:defRPr sz="1400" b="0" i="0" u="none" strike="noStrike" cap="none">
                <a:solidFill>
                  <a:schemeClr val="dk1"/>
                </a:solidFill>
                <a:latin typeface="Cambria"/>
                <a:ea typeface="Cambria"/>
                <a:cs typeface="Cambria"/>
                <a:sym typeface="Cambria"/>
              </a:defRPr>
            </a:lvl2pPr>
            <a:lvl3pPr marL="0" marR="0" lvl="2" indent="0" algn="r" rtl="0">
              <a:spcBef>
                <a:spcPts val="0"/>
              </a:spcBef>
              <a:buNone/>
              <a:defRPr sz="1400" b="0" i="0" u="none" strike="noStrike" cap="none">
                <a:solidFill>
                  <a:schemeClr val="dk1"/>
                </a:solidFill>
                <a:latin typeface="Cambria"/>
                <a:ea typeface="Cambria"/>
                <a:cs typeface="Cambria"/>
                <a:sym typeface="Cambria"/>
              </a:defRPr>
            </a:lvl3pPr>
            <a:lvl4pPr marL="0" marR="0" lvl="3" indent="0" algn="r" rtl="0">
              <a:spcBef>
                <a:spcPts val="0"/>
              </a:spcBef>
              <a:buNone/>
              <a:defRPr sz="1400" b="0" i="0" u="none" strike="noStrike" cap="none">
                <a:solidFill>
                  <a:schemeClr val="dk1"/>
                </a:solidFill>
                <a:latin typeface="Cambria"/>
                <a:ea typeface="Cambria"/>
                <a:cs typeface="Cambria"/>
                <a:sym typeface="Cambria"/>
              </a:defRPr>
            </a:lvl4pPr>
            <a:lvl5pPr marL="0" marR="0" lvl="4" indent="0" algn="r" rtl="0">
              <a:spcBef>
                <a:spcPts val="0"/>
              </a:spcBef>
              <a:buNone/>
              <a:defRPr sz="1400" b="0" i="0" u="none" strike="noStrike" cap="none">
                <a:solidFill>
                  <a:schemeClr val="dk1"/>
                </a:solidFill>
                <a:latin typeface="Cambria"/>
                <a:ea typeface="Cambria"/>
                <a:cs typeface="Cambria"/>
                <a:sym typeface="Cambria"/>
              </a:defRPr>
            </a:lvl5pPr>
            <a:lvl6pPr marL="0" marR="0" lvl="5" indent="0" algn="r" rtl="0">
              <a:spcBef>
                <a:spcPts val="0"/>
              </a:spcBef>
              <a:buNone/>
              <a:defRPr sz="1400" b="0" i="0" u="none" strike="noStrike" cap="none">
                <a:solidFill>
                  <a:schemeClr val="dk1"/>
                </a:solidFill>
                <a:latin typeface="Cambria"/>
                <a:ea typeface="Cambria"/>
                <a:cs typeface="Cambria"/>
                <a:sym typeface="Cambria"/>
              </a:defRPr>
            </a:lvl6pPr>
            <a:lvl7pPr marL="0" marR="0" lvl="6" indent="0" algn="r" rtl="0">
              <a:spcBef>
                <a:spcPts val="0"/>
              </a:spcBef>
              <a:buNone/>
              <a:defRPr sz="1400" b="0" i="0" u="none" strike="noStrike" cap="none">
                <a:solidFill>
                  <a:schemeClr val="dk1"/>
                </a:solidFill>
                <a:latin typeface="Cambria"/>
                <a:ea typeface="Cambria"/>
                <a:cs typeface="Cambria"/>
                <a:sym typeface="Cambria"/>
              </a:defRPr>
            </a:lvl7pPr>
            <a:lvl8pPr marL="0" marR="0" lvl="7" indent="0" algn="r" rtl="0">
              <a:spcBef>
                <a:spcPts val="0"/>
              </a:spcBef>
              <a:buNone/>
              <a:defRPr sz="1400" b="0" i="0" u="none" strike="noStrike" cap="none">
                <a:solidFill>
                  <a:schemeClr val="dk1"/>
                </a:solidFill>
                <a:latin typeface="Cambria"/>
                <a:ea typeface="Cambria"/>
                <a:cs typeface="Cambria"/>
                <a:sym typeface="Cambria"/>
              </a:defRPr>
            </a:lvl8pPr>
            <a:lvl9pPr marL="0" marR="0" lvl="8" indent="0" algn="r" rtl="0">
              <a:spcBef>
                <a:spcPts val="0"/>
              </a:spcBef>
              <a:buNone/>
              <a:defRPr sz="14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 / 12</a:t>
            </a:r>
            <a:endParaRPr/>
          </a:p>
        </p:txBody>
      </p:sp>
      <p:pic>
        <p:nvPicPr>
          <p:cNvPr id="15" name="Google Shape;15;p13"/>
          <p:cNvPicPr preferRelativeResize="0"/>
          <p:nvPr/>
        </p:nvPicPr>
        <p:blipFill rotWithShape="1">
          <a:blip r:embed="rId13">
            <a:alphaModFix/>
          </a:blip>
          <a:srcRect/>
          <a:stretch/>
        </p:blipFill>
        <p:spPr>
          <a:xfrm>
            <a:off x="474002" y="406400"/>
            <a:ext cx="1596097" cy="933227"/>
          </a:xfrm>
          <a:prstGeom prst="rect">
            <a:avLst/>
          </a:prstGeom>
          <a:noFill/>
          <a:ln>
            <a:noFill/>
          </a:ln>
        </p:spPr>
      </p:pic>
      <p:pic>
        <p:nvPicPr>
          <p:cNvPr id="3" name="Picture 2"/>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6706264" y="274124"/>
            <a:ext cx="1324411" cy="1255542"/>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elvidence.com.au/digital-forensic-services/"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9"/>
        <p:cNvGrpSpPr/>
        <p:nvPr/>
      </p:nvGrpSpPr>
      <p:grpSpPr>
        <a:xfrm>
          <a:off x="0" y="0"/>
          <a:ext cx="0" cy="0"/>
          <a:chOff x="0" y="0"/>
          <a:chExt cx="0" cy="0"/>
        </a:xfrm>
      </p:grpSpPr>
      <p:sp>
        <p:nvSpPr>
          <p:cNvPr id="7" name="Freeform 3"/>
          <p:cNvSpPr/>
          <p:nvPr/>
        </p:nvSpPr>
        <p:spPr>
          <a:xfrm>
            <a:off x="0" y="0"/>
            <a:ext cx="15615138" cy="10285344"/>
          </a:xfrm>
          <a:custGeom>
            <a:avLst/>
            <a:gdLst/>
            <a:ahLst/>
            <a:cxnLst/>
            <a:rect l="l" t="t" r="r" b="b"/>
            <a:pathLst>
              <a:path w="2868730" h="302802">
                <a:moveTo>
                  <a:pt x="0" y="0"/>
                </a:moveTo>
                <a:lnTo>
                  <a:pt x="2868730" y="0"/>
                </a:lnTo>
                <a:lnTo>
                  <a:pt x="2868730" y="302802"/>
                </a:lnTo>
                <a:lnTo>
                  <a:pt x="0" y="302802"/>
                </a:lnTo>
                <a:close/>
              </a:path>
            </a:pathLst>
          </a:custGeom>
          <a:solidFill>
            <a:srgbClr val="72C02C">
              <a:alpha val="80000"/>
            </a:srgbClr>
          </a:solidFill>
        </p:spPr>
      </p:sp>
      <p:sp>
        <p:nvSpPr>
          <p:cNvPr id="91" name="Google Shape;91;p1"/>
          <p:cNvSpPr/>
          <p:nvPr/>
        </p:nvSpPr>
        <p:spPr>
          <a:xfrm>
            <a:off x="16925778" y="1904460"/>
            <a:ext cx="47771" cy="838254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
          <p:cNvSpPr/>
          <p:nvPr/>
        </p:nvSpPr>
        <p:spPr>
          <a:xfrm>
            <a:off x="1531089" y="310001"/>
            <a:ext cx="14120038" cy="473971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3400" b="1" dirty="0" err="1" smtClean="0">
                <a:solidFill>
                  <a:schemeClr val="dk1"/>
                </a:solidFill>
                <a:latin typeface="Cambria"/>
                <a:ea typeface="Cambria"/>
                <a:sym typeface="Cambria"/>
              </a:rPr>
              <a:t>Dr.</a:t>
            </a:r>
            <a:r>
              <a:rPr lang="en-IN" sz="3400" b="1" dirty="0" smtClean="0">
                <a:solidFill>
                  <a:schemeClr val="dk1"/>
                </a:solidFill>
                <a:latin typeface="Cambria"/>
                <a:ea typeface="Cambria"/>
                <a:sym typeface="Cambria"/>
              </a:rPr>
              <a:t> SNS RAJALAKSHMI COLLEGE OF ARTS &amp; SCIENCE (Autonomous)</a:t>
            </a:r>
          </a:p>
          <a:p>
            <a:pPr marL="0" marR="0" lvl="0" indent="0" algn="ctr" rtl="0">
              <a:spcBef>
                <a:spcPts val="0"/>
              </a:spcBef>
              <a:spcAft>
                <a:spcPts val="0"/>
              </a:spcAft>
              <a:buNone/>
            </a:pPr>
            <a:r>
              <a:rPr lang="en-IN" sz="2800" b="1" dirty="0" smtClean="0">
                <a:solidFill>
                  <a:schemeClr val="dk1"/>
                </a:solidFill>
                <a:latin typeface="Cambria"/>
                <a:ea typeface="Cambria"/>
                <a:sym typeface="Cambria"/>
              </a:rPr>
              <a:t>Coimbatore -641049</a:t>
            </a:r>
          </a:p>
          <a:p>
            <a:pPr marL="0" marR="0" lvl="0" indent="0" algn="ctr" rtl="0">
              <a:spcBef>
                <a:spcPts val="0"/>
              </a:spcBef>
              <a:spcAft>
                <a:spcPts val="0"/>
              </a:spcAft>
              <a:buNone/>
            </a:pPr>
            <a:endParaRPr lang="en-IN" sz="2800" b="1" dirty="0" smtClean="0">
              <a:solidFill>
                <a:schemeClr val="dk1"/>
              </a:solidFill>
              <a:latin typeface="Cambria"/>
              <a:ea typeface="Cambria"/>
              <a:sym typeface="Cambria"/>
            </a:endParaRPr>
          </a:p>
          <a:p>
            <a:pPr marL="0" marR="0" lvl="0" indent="0" algn="ctr" rtl="0">
              <a:spcBef>
                <a:spcPts val="0"/>
              </a:spcBef>
              <a:spcAft>
                <a:spcPts val="0"/>
              </a:spcAft>
              <a:buNone/>
            </a:pPr>
            <a:r>
              <a:rPr lang="en-US" sz="2400" b="0" i="0" u="none" strike="noStrike" cap="none" dirty="0" smtClean="0">
                <a:solidFill>
                  <a:schemeClr val="dk1"/>
                </a:solidFill>
                <a:latin typeface="Cambria"/>
                <a:ea typeface="Cambria"/>
                <a:cs typeface="Cambria"/>
                <a:sym typeface="Cambria"/>
              </a:rPr>
              <a:t>Accredited </a:t>
            </a:r>
            <a:r>
              <a:rPr lang="en-US" sz="2400" b="0" i="0" u="none" strike="noStrike" cap="none" dirty="0">
                <a:solidFill>
                  <a:schemeClr val="dk1"/>
                </a:solidFill>
                <a:latin typeface="Cambria"/>
                <a:ea typeface="Cambria"/>
                <a:cs typeface="Cambria"/>
                <a:sym typeface="Cambria"/>
              </a:rPr>
              <a:t>by </a:t>
            </a:r>
            <a:r>
              <a:rPr lang="en-US" sz="2400" b="0" i="0" u="none" strike="noStrike" cap="none" dirty="0" smtClean="0">
                <a:solidFill>
                  <a:schemeClr val="dk1"/>
                </a:solidFill>
                <a:latin typeface="Cambria"/>
                <a:ea typeface="Cambria"/>
                <a:cs typeface="Cambria"/>
                <a:sym typeface="Cambria"/>
              </a:rPr>
              <a:t>NAAC(Cycle–III) with </a:t>
            </a:r>
            <a:r>
              <a:rPr lang="en-US" sz="2400" b="0" i="0" u="none" strike="noStrike" cap="none" dirty="0">
                <a:solidFill>
                  <a:schemeClr val="dk1"/>
                </a:solidFill>
                <a:latin typeface="Cambria"/>
                <a:ea typeface="Cambria"/>
                <a:cs typeface="Cambria"/>
                <a:sym typeface="Cambria"/>
              </a:rPr>
              <a:t>‘</a:t>
            </a:r>
            <a:r>
              <a:rPr lang="en-US" sz="2400" b="0" i="0" u="none" strike="noStrike" cap="none" dirty="0" smtClean="0">
                <a:solidFill>
                  <a:schemeClr val="dk1"/>
                </a:solidFill>
                <a:latin typeface="Cambria"/>
                <a:ea typeface="Cambria"/>
                <a:cs typeface="Cambria"/>
                <a:sym typeface="Cambria"/>
              </a:rPr>
              <a:t>A+’ </a:t>
            </a:r>
            <a:r>
              <a:rPr lang="en-US" sz="2400" b="0" i="0" u="none" strike="noStrike" cap="none" dirty="0">
                <a:solidFill>
                  <a:schemeClr val="dk1"/>
                </a:solidFill>
                <a:latin typeface="Cambria"/>
                <a:ea typeface="Cambria"/>
                <a:cs typeface="Cambria"/>
                <a:sym typeface="Cambria"/>
              </a:rPr>
              <a:t>Grade</a:t>
            </a:r>
            <a:endParaRPr dirty="0"/>
          </a:p>
          <a:p>
            <a:pPr lvl="0" algn="ctr"/>
            <a:r>
              <a:rPr lang="en-US" sz="2400" dirty="0" smtClean="0">
                <a:solidFill>
                  <a:schemeClr val="dk1"/>
                </a:solidFill>
                <a:latin typeface="Cambria"/>
                <a:ea typeface="Cambria"/>
                <a:cs typeface="Cambria"/>
                <a:sym typeface="Cambria"/>
              </a:rPr>
              <a:t>(Recognized by UGC, </a:t>
            </a:r>
            <a:r>
              <a:rPr lang="en-US" sz="2400" b="0" i="0" u="none" strike="noStrike" cap="none" dirty="0" smtClean="0">
                <a:solidFill>
                  <a:schemeClr val="dk1"/>
                </a:solidFill>
                <a:latin typeface="Cambria"/>
                <a:ea typeface="Cambria"/>
                <a:cs typeface="Cambria"/>
                <a:sym typeface="Cambria"/>
              </a:rPr>
              <a:t>Approved </a:t>
            </a:r>
            <a:r>
              <a:rPr lang="en-US" sz="2400" b="0" i="0" u="none" strike="noStrike" cap="none" dirty="0">
                <a:solidFill>
                  <a:schemeClr val="dk1"/>
                </a:solidFill>
                <a:latin typeface="Cambria"/>
                <a:ea typeface="Cambria"/>
                <a:cs typeface="Cambria"/>
                <a:sym typeface="Cambria"/>
              </a:rPr>
              <a:t>by AICTE, </a:t>
            </a:r>
            <a:r>
              <a:rPr lang="en-US" sz="2400" b="0" i="0" u="none" strike="noStrike" cap="none" dirty="0" smtClean="0">
                <a:solidFill>
                  <a:schemeClr val="dk1"/>
                </a:solidFill>
                <a:latin typeface="Cambria"/>
                <a:ea typeface="Cambria"/>
                <a:cs typeface="Cambria"/>
                <a:sym typeface="Cambria"/>
              </a:rPr>
              <a:t>New Delhi and </a:t>
            </a:r>
            <a:r>
              <a:rPr lang="en-US" sz="2400" dirty="0" smtClean="0">
                <a:solidFill>
                  <a:schemeClr val="dk1"/>
                </a:solidFill>
                <a:latin typeface="Cambria"/>
                <a:ea typeface="Cambria"/>
                <a:cs typeface="Cambria"/>
                <a:sym typeface="Cambria"/>
              </a:rPr>
              <a:t> </a:t>
            </a:r>
          </a:p>
          <a:p>
            <a:pPr lvl="0" algn="ctr"/>
            <a:r>
              <a:rPr lang="en-US" sz="2400" dirty="0" smtClean="0">
                <a:solidFill>
                  <a:schemeClr val="dk1"/>
                </a:solidFill>
                <a:latin typeface="Cambria"/>
                <a:ea typeface="Cambria"/>
                <a:cs typeface="Cambria"/>
                <a:sym typeface="Cambria"/>
              </a:rPr>
              <a:t>Affiliated to Bharathiar University, Coimbatore) </a:t>
            </a:r>
          </a:p>
          <a:p>
            <a:pPr lvl="0" algn="ctr"/>
            <a:endParaRPr lang="en-US" sz="2400" b="1" i="0" u="none" strike="noStrike" cap="none" dirty="0" smtClean="0">
              <a:solidFill>
                <a:schemeClr val="dk1"/>
              </a:solidFill>
              <a:latin typeface="Cambria"/>
              <a:ea typeface="Cambria"/>
              <a:cs typeface="Cambria"/>
              <a:sym typeface="Cambria"/>
            </a:endParaRPr>
          </a:p>
          <a:p>
            <a:pPr lvl="0" algn="ctr"/>
            <a:endParaRPr lang="en-US" sz="2400" b="1" dirty="0" smtClean="0">
              <a:solidFill>
                <a:schemeClr val="dk1"/>
              </a:solidFill>
              <a:latin typeface="Cambria"/>
              <a:ea typeface="Cambria"/>
              <a:cs typeface="Cambria"/>
              <a:sym typeface="Cambria"/>
            </a:endParaRPr>
          </a:p>
          <a:p>
            <a:pPr lvl="0" algn="ctr"/>
            <a:r>
              <a:rPr lang="en-US" sz="3600" b="1" i="0" u="none" strike="noStrike" cap="none" dirty="0" smtClean="0">
                <a:solidFill>
                  <a:schemeClr val="dk1"/>
                </a:solidFill>
                <a:latin typeface="Cambria"/>
                <a:ea typeface="Cambria"/>
                <a:cs typeface="Cambria"/>
                <a:sym typeface="Cambria"/>
              </a:rPr>
              <a:t>DEPARTMENT </a:t>
            </a:r>
            <a:r>
              <a:rPr lang="en-US" sz="3600" b="1" i="0" u="none" strike="noStrike" cap="none" dirty="0">
                <a:solidFill>
                  <a:schemeClr val="dk1"/>
                </a:solidFill>
                <a:latin typeface="Cambria"/>
                <a:ea typeface="Cambria"/>
                <a:cs typeface="Cambria"/>
                <a:sym typeface="Cambria"/>
              </a:rPr>
              <a:t>OF </a:t>
            </a:r>
            <a:r>
              <a:rPr lang="en-US" sz="3600" b="1" dirty="0" smtClean="0">
                <a:solidFill>
                  <a:schemeClr val="dk1"/>
                </a:solidFill>
                <a:latin typeface="Cambria"/>
                <a:ea typeface="Cambria"/>
                <a:cs typeface="Cambria"/>
                <a:sym typeface="Cambria"/>
              </a:rPr>
              <a:t>COMPUTER APPLICATIONS</a:t>
            </a:r>
            <a:endParaRPr dirty="0"/>
          </a:p>
          <a:p>
            <a:pPr marL="0" marR="0" lvl="0" indent="0" algn="ctr" rtl="0">
              <a:spcBef>
                <a:spcPts val="0"/>
              </a:spcBef>
              <a:spcAft>
                <a:spcPts val="0"/>
              </a:spcAft>
              <a:buNone/>
            </a:pPr>
            <a:r>
              <a:rPr lang="en-US" sz="3600" b="1" i="0" u="none" strike="noStrike" cap="none" dirty="0">
                <a:solidFill>
                  <a:schemeClr val="dk1"/>
                </a:solidFill>
                <a:latin typeface="Cambria"/>
                <a:ea typeface="Cambria"/>
                <a:cs typeface="Cambria"/>
                <a:sym typeface="Cambria"/>
              </a:rPr>
              <a:t/>
            </a:r>
            <a:br>
              <a:rPr lang="en-US" sz="36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94" name="Google Shape;94;p1"/>
          <p:cNvSpPr/>
          <p:nvPr/>
        </p:nvSpPr>
        <p:spPr>
          <a:xfrm>
            <a:off x="2146851" y="4798944"/>
            <a:ext cx="12563061" cy="378561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lvl="0" algn="ctr"/>
            <a:r>
              <a:rPr lang="en-US" sz="3600" b="1" i="0" u="none" strike="noStrike" cap="none" dirty="0">
                <a:solidFill>
                  <a:schemeClr val="dk1"/>
                </a:solidFill>
                <a:latin typeface="Cambria"/>
                <a:ea typeface="Cambria"/>
                <a:cs typeface="Cambria"/>
                <a:sym typeface="Cambria"/>
              </a:rPr>
              <a:t>COURSE NAME : </a:t>
            </a:r>
            <a:r>
              <a:rPr lang="en-US" sz="3600" b="1" dirty="0" smtClean="0">
                <a:solidFill>
                  <a:schemeClr val="dk1"/>
                </a:solidFill>
                <a:latin typeface="Cambria"/>
                <a:ea typeface="Cambria"/>
                <a:cs typeface="Cambria"/>
                <a:sym typeface="Cambria"/>
              </a:rPr>
              <a:t>Operating </a:t>
            </a:r>
            <a:r>
              <a:rPr lang="en-US" sz="3600" b="1" dirty="0">
                <a:solidFill>
                  <a:schemeClr val="dk1"/>
                </a:solidFill>
                <a:latin typeface="Cambria"/>
                <a:ea typeface="Cambria"/>
                <a:cs typeface="Cambria"/>
                <a:sym typeface="Cambria"/>
              </a:rPr>
              <a:t>System Forensic</a:t>
            </a:r>
            <a:endParaRPr sz="36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0" i="0" u="none" strike="noStrike" cap="none" dirty="0" smtClean="0">
                <a:solidFill>
                  <a:schemeClr val="dk1"/>
                </a:solidFill>
                <a:latin typeface="Cambria"/>
                <a:ea typeface="Cambria"/>
                <a:cs typeface="Cambria"/>
                <a:sym typeface="Cambria"/>
              </a:rPr>
              <a:t>I </a:t>
            </a:r>
            <a:r>
              <a:rPr lang="en-US" sz="3200" b="0" i="0" u="none" strike="noStrike" cap="none" dirty="0">
                <a:solidFill>
                  <a:schemeClr val="dk1"/>
                </a:solidFill>
                <a:latin typeface="Cambria"/>
                <a:ea typeface="Cambria"/>
                <a:cs typeface="Cambria"/>
                <a:sym typeface="Cambria"/>
              </a:rPr>
              <a:t>YEAR </a:t>
            </a:r>
            <a:r>
              <a:rPr lang="en-US" sz="3200" b="0" i="0" u="none" strike="noStrike" cap="none" dirty="0" smtClean="0">
                <a:solidFill>
                  <a:schemeClr val="dk1"/>
                </a:solidFill>
                <a:latin typeface="Cambria"/>
                <a:ea typeface="Cambria"/>
                <a:cs typeface="Cambria"/>
                <a:sym typeface="Cambria"/>
              </a:rPr>
              <a:t>/</a:t>
            </a:r>
            <a:r>
              <a:rPr lang="en-US" sz="3200" dirty="0" smtClean="0">
                <a:solidFill>
                  <a:schemeClr val="dk1"/>
                </a:solidFill>
                <a:latin typeface="Cambria"/>
                <a:ea typeface="Cambria"/>
                <a:cs typeface="Cambria"/>
                <a:sym typeface="Cambria"/>
              </a:rPr>
              <a:t>II</a:t>
            </a:r>
            <a:r>
              <a:rPr lang="en-US" sz="3200" b="0" i="0" u="none" strike="noStrike" cap="none" dirty="0" smtClean="0">
                <a:solidFill>
                  <a:schemeClr val="dk1"/>
                </a:solidFill>
                <a:latin typeface="Cambria"/>
                <a:ea typeface="Cambria"/>
                <a:cs typeface="Cambria"/>
                <a:sym typeface="Cambria"/>
              </a:rPr>
              <a:t> </a:t>
            </a:r>
            <a:r>
              <a:rPr lang="en-US" sz="3200" b="0" i="0" u="none" strike="noStrike" cap="none" dirty="0">
                <a:solidFill>
                  <a:schemeClr val="dk1"/>
                </a:solidFill>
                <a:latin typeface="Cambria"/>
                <a:ea typeface="Cambria"/>
                <a:cs typeface="Cambria"/>
                <a:sym typeface="Cambria"/>
              </a:rPr>
              <a:t>SEMESTER</a:t>
            </a:r>
            <a:endParaRPr dirty="0"/>
          </a:p>
          <a:p>
            <a:pPr marL="0" marR="0" lvl="0" indent="0" algn="ctr" rtl="0">
              <a:spcBef>
                <a:spcPts val="0"/>
              </a:spcBef>
              <a:spcAft>
                <a:spcPts val="0"/>
              </a:spcAft>
              <a:buNone/>
            </a:pPr>
            <a:endParaRPr sz="3600" b="1" i="0" u="none" strike="noStrike" cap="none" dirty="0">
              <a:solidFill>
                <a:schemeClr val="dk1"/>
              </a:solidFill>
              <a:latin typeface="Cambria"/>
              <a:ea typeface="Cambria"/>
              <a:cs typeface="Cambria"/>
              <a:sym typeface="Cambria"/>
            </a:endParaRPr>
          </a:p>
          <a:p>
            <a:pPr lvl="0" algn="ctr"/>
            <a:r>
              <a:rPr lang="en-US" sz="3600" b="0" i="0" u="none" strike="noStrike" cap="none" dirty="0">
                <a:solidFill>
                  <a:schemeClr val="dk1"/>
                </a:solidFill>
                <a:latin typeface="Cambria"/>
                <a:ea typeface="Cambria"/>
                <a:cs typeface="Cambria"/>
                <a:sym typeface="Cambria"/>
              </a:rPr>
              <a:t>Unit </a:t>
            </a:r>
            <a:r>
              <a:rPr lang="en-US" sz="3600" dirty="0" smtClean="0">
                <a:solidFill>
                  <a:schemeClr val="dk1"/>
                </a:solidFill>
                <a:latin typeface="Cambria" pitchFamily="18" charset="0"/>
                <a:ea typeface="Cambria" pitchFamily="18" charset="0"/>
                <a:cs typeface="Cambria"/>
                <a:sym typeface="Cambria"/>
              </a:rPr>
              <a:t>2</a:t>
            </a:r>
            <a:r>
              <a:rPr lang="en-US" sz="3600" b="0" i="0" u="none" strike="noStrike" cap="none" dirty="0" smtClean="0">
                <a:solidFill>
                  <a:schemeClr val="dk1"/>
                </a:solidFill>
                <a:latin typeface="Cambria" pitchFamily="18" charset="0"/>
                <a:ea typeface="Cambria" pitchFamily="18" charset="0"/>
                <a:cs typeface="Cambria"/>
                <a:sym typeface="Cambria"/>
              </a:rPr>
              <a:t>-</a:t>
            </a:r>
            <a:r>
              <a:rPr lang="en-IN" sz="3600" dirty="0"/>
              <a:t>Computer Forensic Fundamentals</a:t>
            </a:r>
            <a:r>
              <a:rPr lang="en-US" sz="3600" b="0" i="0" u="none" strike="noStrike" cap="none" dirty="0">
                <a:solidFill>
                  <a:schemeClr val="dk1"/>
                </a:solidFill>
                <a:latin typeface="Cambria" pitchFamily="18" charset="0"/>
                <a:ea typeface="Cambria" pitchFamily="18" charset="0"/>
                <a:cs typeface="Cambria"/>
                <a:sym typeface="Cambria"/>
              </a:rPr>
              <a:t/>
            </a:r>
            <a:br>
              <a:rPr lang="en-US" sz="3600" b="0" i="0" u="none" strike="noStrike" cap="none" dirty="0">
                <a:solidFill>
                  <a:schemeClr val="dk1"/>
                </a:solidFill>
                <a:latin typeface="Cambria" pitchFamily="18" charset="0"/>
                <a:ea typeface="Cambria" pitchFamily="18" charset="0"/>
                <a:cs typeface="Cambria"/>
                <a:sym typeface="Cambria"/>
              </a:rPr>
            </a:br>
            <a:endParaRPr sz="3600" b="0" i="0" u="none" strike="noStrike" cap="none" dirty="0">
              <a:solidFill>
                <a:schemeClr val="dk1"/>
              </a:solidFill>
              <a:latin typeface="Cambria" pitchFamily="18" charset="0"/>
              <a:ea typeface="Cambria" pitchFamily="18" charset="0"/>
              <a:cs typeface="Cambria"/>
              <a:sym typeface="Cambria"/>
            </a:endParaRPr>
          </a:p>
          <a:p>
            <a:pPr lvl="0" algn="ctr"/>
            <a:r>
              <a:rPr lang="en-US" sz="3600" b="0" i="0" u="none" strike="noStrike" cap="none" dirty="0">
                <a:solidFill>
                  <a:schemeClr val="dk1"/>
                </a:solidFill>
                <a:latin typeface="Cambria" pitchFamily="18" charset="0"/>
                <a:ea typeface="Cambria" pitchFamily="18" charset="0"/>
                <a:cs typeface="Cambria"/>
                <a:sym typeface="Cambria"/>
              </a:rPr>
              <a:t>Topic 1 </a:t>
            </a:r>
            <a:r>
              <a:rPr lang="en-US" sz="3600" b="0" i="0" u="none" strike="noStrike" cap="none" dirty="0" smtClean="0">
                <a:solidFill>
                  <a:schemeClr val="dk1"/>
                </a:solidFill>
                <a:latin typeface="Cambria" pitchFamily="18" charset="0"/>
                <a:ea typeface="Cambria" pitchFamily="18" charset="0"/>
                <a:cs typeface="Cambria"/>
                <a:sym typeface="Cambria"/>
              </a:rPr>
              <a:t>:</a:t>
            </a:r>
            <a:r>
              <a:rPr lang="en-IN" sz="3600" b="1" dirty="0"/>
              <a:t>Computer Forensic Fundamentals: </a:t>
            </a:r>
            <a:endParaRPr sz="3600" b="1" i="0" u="none" strike="noStrike" cap="none" dirty="0">
              <a:solidFill>
                <a:schemeClr val="dk1"/>
              </a:solidFill>
              <a:latin typeface="Cambria" pitchFamily="18" charset="0"/>
              <a:ea typeface="Cambria" pitchFamily="18" charset="0"/>
              <a:cs typeface="Cambria"/>
              <a:sym typeface="Cambria"/>
            </a:endParaRPr>
          </a:p>
        </p:txBody>
      </p:sp>
      <p:pic>
        <p:nvPicPr>
          <p:cNvPr id="15" name="Google Shape;15;p13"/>
          <p:cNvPicPr preferRelativeResize="0"/>
          <p:nvPr/>
        </p:nvPicPr>
        <p:blipFill rotWithShape="1">
          <a:blip r:embed="rId3">
            <a:alphaModFix/>
          </a:blip>
          <a:srcRect/>
          <a:stretch/>
        </p:blipFill>
        <p:spPr>
          <a:xfrm>
            <a:off x="0" y="425302"/>
            <a:ext cx="1553581" cy="933227"/>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3429000" y="647700"/>
            <a:ext cx="11887200" cy="646290"/>
          </a:xfrm>
          <a:prstGeom prst="rect">
            <a:avLst/>
          </a:prstGeom>
          <a:noFill/>
          <a:ln>
            <a:noFill/>
          </a:ln>
        </p:spPr>
        <p:txBody>
          <a:bodyPr spcFirstLastPara="1" wrap="square" lIns="91425" tIns="45700" rIns="91425" bIns="45700" anchor="t" anchorCtr="0">
            <a:spAutoFit/>
          </a:bodyPr>
          <a:lstStyle/>
          <a:p>
            <a:pPr lvl="0" algn="ctr"/>
            <a:r>
              <a:rPr lang="en-IN" sz="3600" dirty="0"/>
              <a:t>Computer Forensic Services</a:t>
            </a:r>
            <a:endParaRPr sz="3600" b="0" i="0" u="none" strike="noStrike" cap="none" dirty="0">
              <a:solidFill>
                <a:schemeClr val="dk1"/>
              </a:solidFill>
              <a:latin typeface="Cambria"/>
              <a:ea typeface="Cambria"/>
              <a:cs typeface="Cambria"/>
              <a:sym typeface="Cambria"/>
            </a:endParaRPr>
          </a:p>
        </p:txBody>
      </p:sp>
      <p:sp>
        <p:nvSpPr>
          <p:cNvPr id="102" name="Google Shape;102;p2"/>
          <p:cNvSpPr/>
          <p:nvPr/>
        </p:nvSpPr>
        <p:spPr>
          <a:xfrm>
            <a:off x="1066799" y="1714499"/>
            <a:ext cx="15952237" cy="10895250"/>
          </a:xfrm>
          <a:prstGeom prst="rect">
            <a:avLst/>
          </a:prstGeom>
          <a:noFill/>
          <a:ln>
            <a:noFill/>
          </a:ln>
        </p:spPr>
        <p:txBody>
          <a:bodyPr spcFirstLastPara="1" wrap="square" lIns="91425" tIns="45700" rIns="91425" bIns="45700" anchor="t" anchorCtr="0">
            <a:spAutoFit/>
          </a:bodyPr>
          <a:lstStyle/>
          <a:p>
            <a:pPr algn="just">
              <a:lnSpc>
                <a:spcPct val="150000"/>
              </a:lnSpc>
            </a:pPr>
            <a:r>
              <a:rPr lang="en-US" sz="3600" b="1" dirty="0"/>
              <a:t>Types of Computer Forensics Technology</a:t>
            </a:r>
          </a:p>
          <a:p>
            <a:pPr algn="just">
              <a:lnSpc>
                <a:spcPct val="150000"/>
              </a:lnSpc>
            </a:pPr>
            <a:r>
              <a:rPr lang="en-US" sz="3600" dirty="0"/>
              <a:t>•</a:t>
            </a:r>
            <a:r>
              <a:rPr lang="en-US" sz="3600" dirty="0"/>
              <a:t>Today, there is an increased opportunity for cyber crime, making advances in the law enforcement, legal, and forensic computing technical arenas imperative </a:t>
            </a:r>
          </a:p>
          <a:p>
            <a:pPr algn="just">
              <a:lnSpc>
                <a:spcPct val="150000"/>
              </a:lnSpc>
            </a:pPr>
            <a:r>
              <a:rPr lang="en-US" sz="3600" dirty="0"/>
              <a:t>•</a:t>
            </a:r>
            <a:r>
              <a:rPr lang="en-US" sz="3600" dirty="0"/>
              <a:t>Criminal investigators rely on recognized scientific forensic disciplines, such as medical pathology, to provide vital information used in apprehending criminals and determining their motives </a:t>
            </a:r>
          </a:p>
          <a:p>
            <a:pPr algn="just">
              <a:lnSpc>
                <a:spcPct val="150000"/>
              </a:lnSpc>
            </a:pPr>
            <a:r>
              <a:rPr lang="en-US" sz="3600" dirty="0"/>
              <a:t>•</a:t>
            </a:r>
            <a:r>
              <a:rPr lang="en-US" sz="3600" b="1" dirty="0"/>
              <a:t>Cyber forensics is the discovery, analysis, and reconstruction of evidence extracted from any element of Computer systems, Computer networks, Computer media, and Computer peripherals that allow investigators to solve a crime. </a:t>
            </a:r>
            <a:endParaRPr lang="en-US" sz="3600" dirty="0"/>
          </a:p>
          <a:p>
            <a:pPr algn="just">
              <a:lnSpc>
                <a:spcPct val="150000"/>
              </a:lnSpc>
            </a:pPr>
            <a:r>
              <a:rPr lang="en-US" sz="3600" dirty="0"/>
              <a:t>•</a:t>
            </a:r>
            <a:r>
              <a:rPr lang="en-US" sz="3600" b="1" dirty="0"/>
              <a:t>Cyber forensics focuses on real-time, online evidence gathering rather than the traditional offline computer disk forensic technology. </a:t>
            </a:r>
            <a:endParaRPr lang="en-US" sz="3600" dirty="0"/>
          </a:p>
        </p:txBody>
      </p:sp>
      <p:sp>
        <p:nvSpPr>
          <p:cNvPr id="104" name="Google Shape;104;p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5/26/2020</a:t>
            </a:r>
            <a:endParaRPr/>
          </a:p>
        </p:txBody>
      </p:sp>
      <p:sp>
        <p:nvSpPr>
          <p:cNvPr id="105" name="Google Shape;105;p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10</a:t>
            </a:fld>
            <a:r>
              <a:rPr lang="en-US" dirty="0" smtClean="0"/>
              <a:t>/50</a:t>
            </a:r>
            <a:endParaRPr dirty="0"/>
          </a:p>
        </p:txBody>
      </p:sp>
      <p:sp>
        <p:nvSpPr>
          <p:cNvPr id="106" name="Google Shape;106;p2"/>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t>DEPARTMENT OF COMPUTER APPLICATIONS</a:t>
            </a:r>
            <a:endParaRPr dirty="0"/>
          </a:p>
        </p:txBody>
      </p:sp>
      <p:sp>
        <p:nvSpPr>
          <p:cNvPr id="2" name="AutoShape 2" descr="What Is Computer Hardware ? | Computer Hardware Explaine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Tree>
    <p:extLst>
      <p:ext uri="{BB962C8B-B14F-4D97-AF65-F5344CB8AC3E}">
        <p14:creationId xmlns:p14="http://schemas.microsoft.com/office/powerpoint/2010/main" val="10403724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3429000" y="647700"/>
            <a:ext cx="11887200" cy="923289"/>
          </a:xfrm>
          <a:prstGeom prst="rect">
            <a:avLst/>
          </a:prstGeom>
          <a:noFill/>
          <a:ln>
            <a:noFill/>
          </a:ln>
        </p:spPr>
        <p:txBody>
          <a:bodyPr spcFirstLastPara="1" wrap="square" lIns="91425" tIns="45700" rIns="91425" bIns="45700" anchor="t" anchorCtr="0">
            <a:spAutoFit/>
          </a:bodyPr>
          <a:lstStyle/>
          <a:p>
            <a:pPr algn="just">
              <a:lnSpc>
                <a:spcPct val="150000"/>
              </a:lnSpc>
            </a:pPr>
            <a:r>
              <a:rPr lang="en-US" sz="3600" b="1" dirty="0"/>
              <a:t>Types of Computer Forensics Technology</a:t>
            </a:r>
            <a:endParaRPr lang="en-US" sz="3600" b="1" dirty="0"/>
          </a:p>
        </p:txBody>
      </p:sp>
      <p:sp>
        <p:nvSpPr>
          <p:cNvPr id="102" name="Google Shape;102;p2"/>
          <p:cNvSpPr/>
          <p:nvPr/>
        </p:nvSpPr>
        <p:spPr>
          <a:xfrm>
            <a:off x="1066799" y="1714499"/>
            <a:ext cx="15952237" cy="9233256"/>
          </a:xfrm>
          <a:prstGeom prst="rect">
            <a:avLst/>
          </a:prstGeom>
          <a:noFill/>
          <a:ln>
            <a:noFill/>
          </a:ln>
        </p:spPr>
        <p:txBody>
          <a:bodyPr spcFirstLastPara="1" wrap="square" lIns="91425" tIns="45700" rIns="91425" bIns="45700" anchor="t" anchorCtr="0">
            <a:spAutoFit/>
          </a:bodyPr>
          <a:lstStyle/>
          <a:p>
            <a:pPr algn="just">
              <a:lnSpc>
                <a:spcPct val="150000"/>
              </a:lnSpc>
            </a:pPr>
            <a:r>
              <a:rPr lang="en-US" sz="3600" b="1" dirty="0"/>
              <a:t>Two distinct components exist in the emerging field of cyber forensics technology:</a:t>
            </a:r>
            <a:endParaRPr lang="en-US" sz="3600" dirty="0"/>
          </a:p>
          <a:p>
            <a:pPr algn="just">
              <a:lnSpc>
                <a:spcPct val="150000"/>
              </a:lnSpc>
            </a:pPr>
            <a:r>
              <a:rPr lang="en-US" sz="3600" dirty="0"/>
              <a:t>•</a:t>
            </a:r>
            <a:r>
              <a:rPr lang="en-US" sz="3600" b="1" dirty="0"/>
              <a:t>The first, computer forensics, deals with gathering evidence from computer media seized at the crime scene. </a:t>
            </a:r>
            <a:endParaRPr lang="en-US" sz="3600" dirty="0"/>
          </a:p>
          <a:p>
            <a:pPr algn="just">
              <a:lnSpc>
                <a:spcPct val="150000"/>
              </a:lnSpc>
            </a:pPr>
            <a:r>
              <a:rPr lang="en-US" sz="3600" dirty="0"/>
              <a:t>Principal concerns with computer forensics </a:t>
            </a:r>
            <a:r>
              <a:rPr lang="en-US" sz="3600" dirty="0" err="1"/>
              <a:t>involveimaging</a:t>
            </a:r>
            <a:r>
              <a:rPr lang="en-US" sz="3600" dirty="0"/>
              <a:t> storage media, recovering deleted files, searching slack and free space, and preserving the collected information for litigation purposes. </a:t>
            </a:r>
          </a:p>
          <a:p>
            <a:pPr algn="just">
              <a:lnSpc>
                <a:spcPct val="150000"/>
              </a:lnSpc>
            </a:pPr>
            <a:r>
              <a:rPr lang="en-US" sz="3600" dirty="0"/>
              <a:t>Several computer forensic tools are available to investigators. </a:t>
            </a:r>
          </a:p>
          <a:p>
            <a:pPr algn="just">
              <a:lnSpc>
                <a:spcPct val="150000"/>
              </a:lnSpc>
            </a:pPr>
            <a:r>
              <a:rPr lang="en-US" sz="3600" dirty="0"/>
              <a:t>•</a:t>
            </a:r>
            <a:r>
              <a:rPr lang="en-US" sz="3600" b="1" dirty="0"/>
              <a:t>The second component, network forensics, is a more technically challenging aspect of cyber forensics</a:t>
            </a:r>
            <a:r>
              <a:rPr lang="en-US" sz="3600" dirty="0"/>
              <a:t>. </a:t>
            </a:r>
          </a:p>
          <a:p>
            <a:pPr algn="just">
              <a:lnSpc>
                <a:spcPct val="150000"/>
              </a:lnSpc>
            </a:pPr>
            <a:endParaRPr lang="en-US" sz="3600" dirty="0"/>
          </a:p>
        </p:txBody>
      </p:sp>
      <p:sp>
        <p:nvSpPr>
          <p:cNvPr id="104" name="Google Shape;104;p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5/26/2020</a:t>
            </a:r>
            <a:endParaRPr/>
          </a:p>
        </p:txBody>
      </p:sp>
      <p:sp>
        <p:nvSpPr>
          <p:cNvPr id="105" name="Google Shape;105;p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11</a:t>
            </a:fld>
            <a:r>
              <a:rPr lang="en-US" dirty="0" smtClean="0"/>
              <a:t>/50</a:t>
            </a:r>
            <a:endParaRPr dirty="0"/>
          </a:p>
        </p:txBody>
      </p:sp>
      <p:sp>
        <p:nvSpPr>
          <p:cNvPr id="106" name="Google Shape;106;p2"/>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t>DEPARTMENT OF COMPUTER APPLICATIONS</a:t>
            </a:r>
            <a:endParaRPr dirty="0"/>
          </a:p>
        </p:txBody>
      </p:sp>
      <p:sp>
        <p:nvSpPr>
          <p:cNvPr id="2" name="AutoShape 2" descr="What Is Computer Hardware ? | Computer Hardware Explaine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Tree>
    <p:extLst>
      <p:ext uri="{BB962C8B-B14F-4D97-AF65-F5344CB8AC3E}">
        <p14:creationId xmlns:p14="http://schemas.microsoft.com/office/powerpoint/2010/main" val="19734321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3429000" y="647700"/>
            <a:ext cx="11887200" cy="923289"/>
          </a:xfrm>
          <a:prstGeom prst="rect">
            <a:avLst/>
          </a:prstGeom>
          <a:noFill/>
          <a:ln>
            <a:noFill/>
          </a:ln>
        </p:spPr>
        <p:txBody>
          <a:bodyPr spcFirstLastPara="1" wrap="square" lIns="91425" tIns="45700" rIns="91425" bIns="45700" anchor="t" anchorCtr="0">
            <a:spAutoFit/>
          </a:bodyPr>
          <a:lstStyle/>
          <a:p>
            <a:pPr algn="just">
              <a:lnSpc>
                <a:spcPct val="150000"/>
              </a:lnSpc>
            </a:pPr>
            <a:r>
              <a:rPr lang="en-US" sz="3600" b="1" dirty="0"/>
              <a:t>Types of Computer Forensics Technology</a:t>
            </a:r>
            <a:endParaRPr lang="en-US" sz="3600" b="1" dirty="0"/>
          </a:p>
        </p:txBody>
      </p:sp>
      <p:sp>
        <p:nvSpPr>
          <p:cNvPr id="102" name="Google Shape;102;p2"/>
          <p:cNvSpPr/>
          <p:nvPr/>
        </p:nvSpPr>
        <p:spPr>
          <a:xfrm>
            <a:off x="1066799" y="1714499"/>
            <a:ext cx="15952237" cy="7571263"/>
          </a:xfrm>
          <a:prstGeom prst="rect">
            <a:avLst/>
          </a:prstGeom>
          <a:noFill/>
          <a:ln>
            <a:noFill/>
          </a:ln>
        </p:spPr>
        <p:txBody>
          <a:bodyPr spcFirstLastPara="1" wrap="square" lIns="91425" tIns="45700" rIns="91425" bIns="45700" anchor="t" anchorCtr="0">
            <a:spAutoFit/>
          </a:bodyPr>
          <a:lstStyle/>
          <a:p>
            <a:pPr algn="just">
              <a:lnSpc>
                <a:spcPct val="150000"/>
              </a:lnSpc>
            </a:pPr>
            <a:r>
              <a:rPr lang="en-US" sz="3600" b="1" dirty="0"/>
              <a:t>Similar to traditional medical forensics, such as pathology, today’s computer forensics is generally performed post-mortem (after the crime or event occurred). </a:t>
            </a:r>
            <a:endParaRPr lang="en-US" sz="3600" dirty="0"/>
          </a:p>
          <a:p>
            <a:pPr algn="just">
              <a:lnSpc>
                <a:spcPct val="150000"/>
              </a:lnSpc>
            </a:pPr>
            <a:r>
              <a:rPr lang="en-US" sz="3600" dirty="0"/>
              <a:t>•</a:t>
            </a:r>
            <a:r>
              <a:rPr lang="en-US" sz="3600" b="1" dirty="0"/>
              <a:t>In a networked, distributed environment, it is imperative to perform forensic-like examinations of victim information systems on an almost continuous basis, in addition to traditional post-mortem forensic analysis. </a:t>
            </a:r>
            <a:endParaRPr lang="en-US" sz="3600" dirty="0"/>
          </a:p>
          <a:p>
            <a:pPr algn="just">
              <a:lnSpc>
                <a:spcPct val="150000"/>
              </a:lnSpc>
            </a:pPr>
            <a:r>
              <a:rPr lang="en-US" sz="3600" dirty="0" smtClean="0"/>
              <a:t>. </a:t>
            </a:r>
            <a:endParaRPr lang="en-US" sz="3600" dirty="0"/>
          </a:p>
          <a:p>
            <a:pPr algn="just">
              <a:lnSpc>
                <a:spcPct val="150000"/>
              </a:lnSpc>
            </a:pPr>
            <a:endParaRPr lang="en-US" sz="3600" dirty="0"/>
          </a:p>
        </p:txBody>
      </p:sp>
      <p:sp>
        <p:nvSpPr>
          <p:cNvPr id="104" name="Google Shape;104;p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5/26/2020</a:t>
            </a:r>
            <a:endParaRPr/>
          </a:p>
        </p:txBody>
      </p:sp>
      <p:sp>
        <p:nvSpPr>
          <p:cNvPr id="105" name="Google Shape;105;p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12</a:t>
            </a:fld>
            <a:r>
              <a:rPr lang="en-US" dirty="0" smtClean="0"/>
              <a:t>/50</a:t>
            </a:r>
            <a:endParaRPr dirty="0"/>
          </a:p>
        </p:txBody>
      </p:sp>
      <p:sp>
        <p:nvSpPr>
          <p:cNvPr id="106" name="Google Shape;106;p2"/>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t>DEPARTMENT OF COMPUTER APPLICATIONS</a:t>
            </a:r>
            <a:endParaRPr dirty="0"/>
          </a:p>
        </p:txBody>
      </p:sp>
      <p:sp>
        <p:nvSpPr>
          <p:cNvPr id="2" name="AutoShape 2" descr="What Is Computer Hardware ? | Computer Hardware Explaine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Tree>
    <p:extLst>
      <p:ext uri="{BB962C8B-B14F-4D97-AF65-F5344CB8AC3E}">
        <p14:creationId xmlns:p14="http://schemas.microsoft.com/office/powerpoint/2010/main" val="23555554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3429000" y="647700"/>
            <a:ext cx="11887200" cy="923289"/>
          </a:xfrm>
          <a:prstGeom prst="rect">
            <a:avLst/>
          </a:prstGeom>
          <a:noFill/>
          <a:ln>
            <a:noFill/>
          </a:ln>
        </p:spPr>
        <p:txBody>
          <a:bodyPr spcFirstLastPara="1" wrap="square" lIns="91425" tIns="45700" rIns="91425" bIns="45700" anchor="t" anchorCtr="0">
            <a:spAutoFit/>
          </a:bodyPr>
          <a:lstStyle/>
          <a:p>
            <a:pPr algn="just">
              <a:lnSpc>
                <a:spcPct val="150000"/>
              </a:lnSpc>
            </a:pPr>
            <a:r>
              <a:rPr lang="en-US" sz="3600" b="1" dirty="0"/>
              <a:t>Types of Computer Forensics Technology</a:t>
            </a:r>
            <a:endParaRPr lang="en-US" sz="3600" b="1" dirty="0"/>
          </a:p>
        </p:txBody>
      </p:sp>
      <p:sp>
        <p:nvSpPr>
          <p:cNvPr id="102" name="Google Shape;102;p2"/>
          <p:cNvSpPr/>
          <p:nvPr/>
        </p:nvSpPr>
        <p:spPr>
          <a:xfrm>
            <a:off x="1066799" y="1714499"/>
            <a:ext cx="15952237" cy="10064253"/>
          </a:xfrm>
          <a:prstGeom prst="rect">
            <a:avLst/>
          </a:prstGeom>
          <a:noFill/>
          <a:ln>
            <a:noFill/>
          </a:ln>
        </p:spPr>
        <p:txBody>
          <a:bodyPr spcFirstLastPara="1" wrap="square" lIns="91425" tIns="45700" rIns="91425" bIns="45700" anchor="t" anchorCtr="0">
            <a:spAutoFit/>
          </a:bodyPr>
          <a:lstStyle/>
          <a:p>
            <a:pPr algn="just">
              <a:lnSpc>
                <a:spcPct val="150000"/>
              </a:lnSpc>
            </a:pPr>
            <a:r>
              <a:rPr lang="en-US" sz="3600" dirty="0"/>
              <a:t>•</a:t>
            </a:r>
            <a:r>
              <a:rPr lang="en-US" sz="3600" dirty="0"/>
              <a:t>Forensic tools are available to assist in pre-empting the attacks or locating the perpetrators. </a:t>
            </a:r>
          </a:p>
          <a:p>
            <a:pPr algn="just">
              <a:lnSpc>
                <a:spcPct val="150000"/>
              </a:lnSpc>
            </a:pPr>
            <a:r>
              <a:rPr lang="en-US" sz="3600" dirty="0"/>
              <a:t>•</a:t>
            </a:r>
            <a:r>
              <a:rPr lang="en-US" sz="3600" b="1" dirty="0"/>
              <a:t>In locating hackers investigators must perform cyber forensic functions in support of various objectives, these objectives include timely cyber attack containment, perpetrator location and identification, damage mitigation, and recovery initiation in the case of a crippled, yet still functioning, network. </a:t>
            </a:r>
            <a:endParaRPr lang="en-US" sz="3600" dirty="0"/>
          </a:p>
          <a:p>
            <a:pPr algn="just">
              <a:lnSpc>
                <a:spcPct val="150000"/>
              </a:lnSpc>
            </a:pPr>
            <a:r>
              <a:rPr lang="en-US" sz="3600" dirty="0"/>
              <a:t>•</a:t>
            </a:r>
            <a:r>
              <a:rPr lang="en-US" sz="3600" dirty="0"/>
              <a:t>Standard intrusion analysis includes examination of many sources of data evidence (intrusion detection system logs, firewall logs, audit trails, and network management information).</a:t>
            </a:r>
          </a:p>
          <a:p>
            <a:pPr algn="just">
              <a:lnSpc>
                <a:spcPct val="150000"/>
              </a:lnSpc>
            </a:pPr>
            <a:r>
              <a:rPr lang="en-US" sz="3600" dirty="0" smtClean="0"/>
              <a:t>. </a:t>
            </a:r>
            <a:endParaRPr lang="en-US" sz="3600" dirty="0"/>
          </a:p>
          <a:p>
            <a:pPr algn="just">
              <a:lnSpc>
                <a:spcPct val="150000"/>
              </a:lnSpc>
            </a:pPr>
            <a:endParaRPr lang="en-US" sz="3600" dirty="0"/>
          </a:p>
        </p:txBody>
      </p:sp>
      <p:sp>
        <p:nvSpPr>
          <p:cNvPr id="104" name="Google Shape;104;p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5/26/2020</a:t>
            </a:r>
            <a:endParaRPr/>
          </a:p>
        </p:txBody>
      </p:sp>
      <p:sp>
        <p:nvSpPr>
          <p:cNvPr id="105" name="Google Shape;105;p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13</a:t>
            </a:fld>
            <a:r>
              <a:rPr lang="en-US" dirty="0" smtClean="0"/>
              <a:t>/50</a:t>
            </a:r>
            <a:endParaRPr dirty="0"/>
          </a:p>
        </p:txBody>
      </p:sp>
      <p:sp>
        <p:nvSpPr>
          <p:cNvPr id="106" name="Google Shape;106;p2"/>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t>DEPARTMENT OF COMPUTER APPLICATIONS</a:t>
            </a:r>
            <a:endParaRPr dirty="0"/>
          </a:p>
        </p:txBody>
      </p:sp>
      <p:sp>
        <p:nvSpPr>
          <p:cNvPr id="2" name="AutoShape 2" descr="What Is Computer Hardware ? | Computer Hardware Explaine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Tree>
    <p:extLst>
      <p:ext uri="{BB962C8B-B14F-4D97-AF65-F5344CB8AC3E}">
        <p14:creationId xmlns:p14="http://schemas.microsoft.com/office/powerpoint/2010/main" val="37113897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3429000" y="647700"/>
            <a:ext cx="11887200" cy="923289"/>
          </a:xfrm>
          <a:prstGeom prst="rect">
            <a:avLst/>
          </a:prstGeom>
          <a:noFill/>
          <a:ln>
            <a:noFill/>
          </a:ln>
        </p:spPr>
        <p:txBody>
          <a:bodyPr spcFirstLastPara="1" wrap="square" lIns="91425" tIns="45700" rIns="91425" bIns="45700" anchor="t" anchorCtr="0">
            <a:spAutoFit/>
          </a:bodyPr>
          <a:lstStyle/>
          <a:p>
            <a:pPr algn="just">
              <a:lnSpc>
                <a:spcPct val="150000"/>
              </a:lnSpc>
            </a:pPr>
            <a:r>
              <a:rPr lang="en-US" sz="3600" b="1" dirty="0"/>
              <a:t>Types of Computer Forensics Technology</a:t>
            </a:r>
            <a:endParaRPr lang="en-US" sz="3600" b="1" dirty="0"/>
          </a:p>
        </p:txBody>
      </p:sp>
      <p:sp>
        <p:nvSpPr>
          <p:cNvPr id="102" name="Google Shape;102;p2"/>
          <p:cNvSpPr/>
          <p:nvPr/>
        </p:nvSpPr>
        <p:spPr>
          <a:xfrm>
            <a:off x="1066799" y="1714499"/>
            <a:ext cx="15952237" cy="6740266"/>
          </a:xfrm>
          <a:prstGeom prst="rect">
            <a:avLst/>
          </a:prstGeom>
          <a:noFill/>
          <a:ln>
            <a:noFill/>
          </a:ln>
        </p:spPr>
        <p:txBody>
          <a:bodyPr spcFirstLastPara="1" wrap="square" lIns="91425" tIns="45700" rIns="91425" bIns="45700" anchor="t" anchorCtr="0">
            <a:spAutoFit/>
          </a:bodyPr>
          <a:lstStyle/>
          <a:p>
            <a:pPr algn="just">
              <a:lnSpc>
                <a:spcPct val="150000"/>
              </a:lnSpc>
            </a:pPr>
            <a:r>
              <a:rPr lang="en-US" sz="3600" dirty="0"/>
              <a:t>Two distinct components exist in the emerging field of cyber forensics technology: • The first, computer forensics, deals with gathering evidence from computer media seized at the crime scene.  Principal concerns with computer forensics involve imaging storage media, recovering deleted files, searching slack and free space, and preserving the collected information for litigation purposes.  Several computer forensic tools are available to investigators. • The second component, network forensics, is a more technically challenging aspect of cyber forensics. </a:t>
            </a:r>
            <a:endParaRPr lang="en-US" sz="3600" dirty="0"/>
          </a:p>
        </p:txBody>
      </p:sp>
      <p:sp>
        <p:nvSpPr>
          <p:cNvPr id="104" name="Google Shape;104;p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5/26/2020</a:t>
            </a:r>
            <a:endParaRPr/>
          </a:p>
        </p:txBody>
      </p:sp>
      <p:sp>
        <p:nvSpPr>
          <p:cNvPr id="105" name="Google Shape;105;p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14</a:t>
            </a:fld>
            <a:r>
              <a:rPr lang="en-US" dirty="0" smtClean="0"/>
              <a:t>/50</a:t>
            </a:r>
            <a:endParaRPr dirty="0"/>
          </a:p>
        </p:txBody>
      </p:sp>
      <p:sp>
        <p:nvSpPr>
          <p:cNvPr id="106" name="Google Shape;106;p2"/>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t>DEPARTMENT OF COMPUTER APPLICATIONS</a:t>
            </a:r>
            <a:endParaRPr dirty="0"/>
          </a:p>
        </p:txBody>
      </p:sp>
      <p:sp>
        <p:nvSpPr>
          <p:cNvPr id="2" name="AutoShape 2" descr="What Is Computer Hardware ? | Computer Hardware Explaine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Tree>
    <p:extLst>
      <p:ext uri="{BB962C8B-B14F-4D97-AF65-F5344CB8AC3E}">
        <p14:creationId xmlns:p14="http://schemas.microsoft.com/office/powerpoint/2010/main" val="28662904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3429000" y="647700"/>
            <a:ext cx="11887200" cy="923289"/>
          </a:xfrm>
          <a:prstGeom prst="rect">
            <a:avLst/>
          </a:prstGeom>
          <a:noFill/>
          <a:ln>
            <a:noFill/>
          </a:ln>
        </p:spPr>
        <p:txBody>
          <a:bodyPr spcFirstLastPara="1" wrap="square" lIns="91425" tIns="45700" rIns="91425" bIns="45700" anchor="t" anchorCtr="0">
            <a:spAutoFit/>
          </a:bodyPr>
          <a:lstStyle/>
          <a:p>
            <a:pPr algn="just">
              <a:lnSpc>
                <a:spcPct val="150000"/>
              </a:lnSpc>
            </a:pPr>
            <a:r>
              <a:rPr lang="en-US" sz="3600" b="1" dirty="0"/>
              <a:t>Types of Computer Forensics Technology</a:t>
            </a:r>
            <a:endParaRPr lang="en-US" sz="3600" b="1" dirty="0"/>
          </a:p>
        </p:txBody>
      </p:sp>
      <p:sp>
        <p:nvSpPr>
          <p:cNvPr id="102" name="Google Shape;102;p2"/>
          <p:cNvSpPr/>
          <p:nvPr/>
        </p:nvSpPr>
        <p:spPr>
          <a:xfrm>
            <a:off x="1066799" y="1714499"/>
            <a:ext cx="15952237" cy="3416279"/>
          </a:xfrm>
          <a:prstGeom prst="rect">
            <a:avLst/>
          </a:prstGeom>
          <a:noFill/>
          <a:ln>
            <a:noFill/>
          </a:ln>
        </p:spPr>
        <p:txBody>
          <a:bodyPr spcFirstLastPara="1" wrap="square" lIns="91425" tIns="45700" rIns="91425" bIns="45700" anchor="t" anchorCtr="0">
            <a:spAutoFit/>
          </a:bodyPr>
          <a:lstStyle/>
          <a:p>
            <a:pPr algn="just">
              <a:lnSpc>
                <a:spcPct val="150000"/>
              </a:lnSpc>
            </a:pPr>
            <a:r>
              <a:rPr lang="en-US" sz="3600" dirty="0"/>
              <a:t> It involves gathering digital evidence that is distributed across large-scale, Complex networks.  Often this evidence is transient in nature and is not preserved within permanent storage media  Network forensics deals primarily with in-depth analysis of computer network intrusion evidence . </a:t>
            </a:r>
            <a:endParaRPr lang="en-US" sz="3600" dirty="0"/>
          </a:p>
        </p:txBody>
      </p:sp>
      <p:sp>
        <p:nvSpPr>
          <p:cNvPr id="104" name="Google Shape;104;p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5/26/2020</a:t>
            </a:r>
            <a:endParaRPr/>
          </a:p>
        </p:txBody>
      </p:sp>
      <p:sp>
        <p:nvSpPr>
          <p:cNvPr id="105" name="Google Shape;105;p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15</a:t>
            </a:fld>
            <a:r>
              <a:rPr lang="en-US" dirty="0" smtClean="0"/>
              <a:t>/50</a:t>
            </a:r>
            <a:endParaRPr dirty="0"/>
          </a:p>
        </p:txBody>
      </p:sp>
      <p:sp>
        <p:nvSpPr>
          <p:cNvPr id="106" name="Google Shape;106;p2"/>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t>DEPARTMENT OF COMPUTER APPLICATIONS</a:t>
            </a:r>
            <a:endParaRPr dirty="0"/>
          </a:p>
        </p:txBody>
      </p:sp>
      <p:sp>
        <p:nvSpPr>
          <p:cNvPr id="2" name="AutoShape 2" descr="What Is Computer Hardware ? | Computer Hardware Explaine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Tree>
    <p:extLst>
      <p:ext uri="{BB962C8B-B14F-4D97-AF65-F5344CB8AC3E}">
        <p14:creationId xmlns:p14="http://schemas.microsoft.com/office/powerpoint/2010/main" val="2477170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3429000" y="647700"/>
            <a:ext cx="11887200" cy="923289"/>
          </a:xfrm>
          <a:prstGeom prst="rect">
            <a:avLst/>
          </a:prstGeom>
          <a:noFill/>
          <a:ln>
            <a:noFill/>
          </a:ln>
        </p:spPr>
        <p:txBody>
          <a:bodyPr spcFirstLastPara="1" wrap="square" lIns="91425" tIns="45700" rIns="91425" bIns="45700" anchor="t" anchorCtr="0">
            <a:spAutoFit/>
          </a:bodyPr>
          <a:lstStyle/>
          <a:p>
            <a:pPr algn="just">
              <a:lnSpc>
                <a:spcPct val="150000"/>
              </a:lnSpc>
            </a:pPr>
            <a:r>
              <a:rPr lang="en-US" sz="3600" b="1" dirty="0"/>
              <a:t>Types of Military Computer Forensic Technology</a:t>
            </a:r>
          </a:p>
        </p:txBody>
      </p:sp>
      <p:sp>
        <p:nvSpPr>
          <p:cNvPr id="102" name="Google Shape;102;p2"/>
          <p:cNvSpPr/>
          <p:nvPr/>
        </p:nvSpPr>
        <p:spPr>
          <a:xfrm>
            <a:off x="1066799" y="1714499"/>
            <a:ext cx="15952237" cy="6740266"/>
          </a:xfrm>
          <a:prstGeom prst="rect">
            <a:avLst/>
          </a:prstGeom>
          <a:noFill/>
          <a:ln>
            <a:noFill/>
          </a:ln>
        </p:spPr>
        <p:txBody>
          <a:bodyPr spcFirstLastPara="1" wrap="square" lIns="91425" tIns="45700" rIns="91425" bIns="45700" anchor="t" anchorCtr="0">
            <a:spAutoFit/>
          </a:bodyPr>
          <a:lstStyle/>
          <a:p>
            <a:pPr algn="just">
              <a:lnSpc>
                <a:spcPct val="150000"/>
              </a:lnSpc>
            </a:pPr>
            <a:r>
              <a:rPr lang="en-US" sz="3600" dirty="0"/>
              <a:t>The U.S. Department of Defense (</a:t>
            </a:r>
            <a:r>
              <a:rPr lang="en-US" sz="3600" dirty="0" err="1"/>
              <a:t>DoD</a:t>
            </a:r>
            <a:r>
              <a:rPr lang="en-US" sz="3600" dirty="0"/>
              <a:t>) cyber forensics includes evaluation and in-depth examination of data related to both the trans- and post-</a:t>
            </a:r>
            <a:r>
              <a:rPr lang="en-US" sz="3600" dirty="0" err="1"/>
              <a:t>cyberattack</a:t>
            </a:r>
            <a:r>
              <a:rPr lang="en-US" sz="3600" dirty="0"/>
              <a:t> periods. Key objectives of cyber forensics include rapid discovery of evidence, estimate of potential impact of the malicious activity on the victim, and assessment of the intent and identity of the perpetrator. Real-time tracking of potentially malicious activity is especially difficult when the pertinent information has been intentionally or maliciously hidden, destroyed, or modified in order to elude discovery. </a:t>
            </a:r>
          </a:p>
        </p:txBody>
      </p:sp>
      <p:sp>
        <p:nvSpPr>
          <p:cNvPr id="104" name="Google Shape;104;p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5/26/2020</a:t>
            </a:r>
            <a:endParaRPr/>
          </a:p>
        </p:txBody>
      </p:sp>
      <p:sp>
        <p:nvSpPr>
          <p:cNvPr id="105" name="Google Shape;105;p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16</a:t>
            </a:fld>
            <a:r>
              <a:rPr lang="en-US" dirty="0" smtClean="0"/>
              <a:t>/50</a:t>
            </a:r>
            <a:endParaRPr dirty="0"/>
          </a:p>
        </p:txBody>
      </p:sp>
      <p:sp>
        <p:nvSpPr>
          <p:cNvPr id="106" name="Google Shape;106;p2"/>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t>DEPARTMENT OF COMPUTER APPLICATIONS</a:t>
            </a:r>
            <a:endParaRPr dirty="0"/>
          </a:p>
        </p:txBody>
      </p:sp>
      <p:sp>
        <p:nvSpPr>
          <p:cNvPr id="2" name="AutoShape 2" descr="What Is Computer Hardware ? | Computer Hardware Explaine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Tree>
    <p:extLst>
      <p:ext uri="{BB962C8B-B14F-4D97-AF65-F5344CB8AC3E}">
        <p14:creationId xmlns:p14="http://schemas.microsoft.com/office/powerpoint/2010/main" val="18279232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0" name="Freeform 3"/>
          <p:cNvSpPr/>
          <p:nvPr/>
        </p:nvSpPr>
        <p:spPr>
          <a:xfrm>
            <a:off x="7395793" y="9594499"/>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12" name="Google Shape;112;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3"/>
          <p:cNvSpPr txBox="1"/>
          <p:nvPr/>
        </p:nvSpPr>
        <p:spPr>
          <a:xfrm>
            <a:off x="783771" y="1459396"/>
            <a:ext cx="16666029" cy="7721926"/>
          </a:xfrm>
          <a:prstGeom prst="rect">
            <a:avLst/>
          </a:prstGeom>
          <a:noFill/>
          <a:ln>
            <a:noFill/>
          </a:ln>
        </p:spPr>
        <p:txBody>
          <a:bodyPr spcFirstLastPara="1" wrap="square" lIns="91425" tIns="45700" rIns="91425" bIns="45700" anchor="t" anchorCtr="0">
            <a:noAutofit/>
          </a:bodyPr>
          <a:lstStyle/>
          <a:p>
            <a:pPr algn="just">
              <a:lnSpc>
                <a:spcPct val="150000"/>
              </a:lnSpc>
            </a:pPr>
            <a:r>
              <a:rPr lang="en-US" sz="3600" dirty="0"/>
              <a:t>The Information Directorate’s cyber forensic concepts are new and untested. The directorate entered into a partnership with the National Institute of Justice via the auspices of the National Law Enforcement and Corrections Technology Center (NLECTC) located in Rome, New York, to test these new ideas and prototype tools. The Computer Forensics Experiment 2000 (CFX-2000) resulted from this partnership. This first-of-a-kind event represents a new paradigm for transitioning cyber forensic technology from military research and development (R&amp;D) laboratories into the hands of law enforcement. The experiment used a realistic cyber crime scenario specifically designed to exercise and show the value added of the directorate-developed cyber forensic technology.</a:t>
            </a:r>
            <a:endParaRPr lang="en-US" sz="3600" dirty="0">
              <a:latin typeface="Cambria" pitchFamily="18" charset="0"/>
              <a:ea typeface="Cambria" pitchFamily="18" charset="0"/>
            </a:endParaRPr>
          </a:p>
        </p:txBody>
      </p:sp>
      <p:sp>
        <p:nvSpPr>
          <p:cNvPr id="115" name="Google Shape;115;p3"/>
          <p:cNvSpPr txBox="1"/>
          <p:nvPr/>
        </p:nvSpPr>
        <p:spPr>
          <a:xfrm>
            <a:off x="2166731" y="316396"/>
            <a:ext cx="13563601" cy="1143000"/>
          </a:xfrm>
          <a:prstGeom prst="rect">
            <a:avLst/>
          </a:prstGeom>
          <a:noFill/>
          <a:ln>
            <a:noFill/>
          </a:ln>
        </p:spPr>
        <p:txBody>
          <a:bodyPr spcFirstLastPara="1" wrap="square" lIns="91425" tIns="45700" rIns="91425" bIns="45700" anchor="ctr" anchorCtr="0">
            <a:normAutofit/>
          </a:bodyPr>
          <a:lstStyle/>
          <a:p>
            <a:pPr algn="just">
              <a:lnSpc>
                <a:spcPct val="150000"/>
              </a:lnSpc>
            </a:pPr>
            <a:r>
              <a:rPr lang="en-IN" sz="4000" dirty="0"/>
              <a:t> </a:t>
            </a:r>
            <a:r>
              <a:rPr lang="en-US" sz="4000" b="1" dirty="0"/>
              <a:t>Types of Military Computer Forensic Technology</a:t>
            </a:r>
            <a:endParaRPr lang="en-US" sz="4000" b="1" dirty="0"/>
          </a:p>
        </p:txBody>
      </p:sp>
      <p:sp>
        <p:nvSpPr>
          <p:cNvPr id="116" name="Google Shape;116;p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5/26/2020</a:t>
            </a:r>
            <a:endParaRPr/>
          </a:p>
        </p:txBody>
      </p:sp>
      <p:sp>
        <p:nvSpPr>
          <p:cNvPr id="117" name="Google Shape;117;p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17</a:t>
            </a:fld>
            <a:r>
              <a:rPr lang="en-US" dirty="0" smtClean="0"/>
              <a:t>/50</a:t>
            </a:r>
            <a:endParaRPr dirty="0"/>
          </a:p>
        </p:txBody>
      </p:sp>
      <p:sp>
        <p:nvSpPr>
          <p:cNvPr id="118" name="Google Shape;118;p3"/>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p>
            <a:pPr lvl="0"/>
            <a:r>
              <a:rPr lang="en-US" dirty="0"/>
              <a:t>DEPARTMENT OF COMPUTER APPLICATIONS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0" name="Freeform 3"/>
          <p:cNvSpPr/>
          <p:nvPr/>
        </p:nvSpPr>
        <p:spPr>
          <a:xfrm>
            <a:off x="7395793" y="9594499"/>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12" name="Google Shape;112;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3"/>
          <p:cNvSpPr txBox="1"/>
          <p:nvPr/>
        </p:nvSpPr>
        <p:spPr>
          <a:xfrm>
            <a:off x="783771" y="1459396"/>
            <a:ext cx="16666029" cy="7721926"/>
          </a:xfrm>
          <a:prstGeom prst="rect">
            <a:avLst/>
          </a:prstGeom>
          <a:noFill/>
          <a:ln>
            <a:noFill/>
          </a:ln>
        </p:spPr>
        <p:txBody>
          <a:bodyPr spcFirstLastPara="1" wrap="square" lIns="91425" tIns="45700" rIns="91425" bIns="45700" anchor="t" anchorCtr="0">
            <a:noAutofit/>
          </a:bodyPr>
          <a:lstStyle/>
          <a:p>
            <a:pPr algn="just">
              <a:lnSpc>
                <a:spcPct val="150000"/>
              </a:lnSpc>
            </a:pPr>
            <a:r>
              <a:rPr lang="en-US" sz="3600" dirty="0"/>
              <a:t>The central hypothesis of CFX-2000 examined the possibility of accurately determining the motives, intent, targets, sophistication, identity, and location of cyber criminals and cyber terrorists by deploying an integrated forensic analysis framework. The execution of CFX-2000 required the development and simulation of a realistic, complex cyber crime scenario exercising conventional, as well as R&amp;D prototype, cyber forensic tools.</a:t>
            </a:r>
          </a:p>
          <a:p>
            <a:pPr algn="just">
              <a:lnSpc>
                <a:spcPct val="150000"/>
              </a:lnSpc>
            </a:pPr>
            <a:endParaRPr lang="en-US" sz="3600" dirty="0">
              <a:latin typeface="Cambria" pitchFamily="18" charset="0"/>
              <a:ea typeface="Cambria" pitchFamily="18" charset="0"/>
            </a:endParaRPr>
          </a:p>
        </p:txBody>
      </p:sp>
      <p:sp>
        <p:nvSpPr>
          <p:cNvPr id="115" name="Google Shape;115;p3"/>
          <p:cNvSpPr txBox="1"/>
          <p:nvPr/>
        </p:nvSpPr>
        <p:spPr>
          <a:xfrm>
            <a:off x="2166731" y="316396"/>
            <a:ext cx="13563601" cy="1143000"/>
          </a:xfrm>
          <a:prstGeom prst="rect">
            <a:avLst/>
          </a:prstGeom>
          <a:noFill/>
          <a:ln>
            <a:noFill/>
          </a:ln>
        </p:spPr>
        <p:txBody>
          <a:bodyPr spcFirstLastPara="1" wrap="square" lIns="91425" tIns="45700" rIns="91425" bIns="45700" anchor="ctr" anchorCtr="0">
            <a:normAutofit/>
          </a:bodyPr>
          <a:lstStyle/>
          <a:p>
            <a:pPr algn="just">
              <a:lnSpc>
                <a:spcPct val="150000"/>
              </a:lnSpc>
            </a:pPr>
            <a:r>
              <a:rPr lang="en-IN" sz="4000" dirty="0"/>
              <a:t> </a:t>
            </a:r>
            <a:r>
              <a:rPr lang="en-US" sz="4000" b="1" dirty="0"/>
              <a:t>Types of Military Computer Forensic Technology</a:t>
            </a:r>
            <a:endParaRPr lang="en-US" sz="4000" b="1" dirty="0"/>
          </a:p>
        </p:txBody>
      </p:sp>
      <p:sp>
        <p:nvSpPr>
          <p:cNvPr id="116" name="Google Shape;116;p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5/26/2020</a:t>
            </a:r>
            <a:endParaRPr/>
          </a:p>
        </p:txBody>
      </p:sp>
      <p:sp>
        <p:nvSpPr>
          <p:cNvPr id="117" name="Google Shape;117;p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18</a:t>
            </a:fld>
            <a:r>
              <a:rPr lang="en-US" dirty="0" smtClean="0"/>
              <a:t>/50</a:t>
            </a:r>
            <a:endParaRPr dirty="0"/>
          </a:p>
        </p:txBody>
      </p:sp>
      <p:sp>
        <p:nvSpPr>
          <p:cNvPr id="118" name="Google Shape;118;p3"/>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p>
            <a:pPr lvl="0"/>
            <a:r>
              <a:rPr lang="en-US" dirty="0"/>
              <a:t>DEPARTMENT OF COMPUTER APPLICATIONS</a:t>
            </a:r>
          </a:p>
        </p:txBody>
      </p:sp>
    </p:spTree>
    <p:extLst>
      <p:ext uri="{BB962C8B-B14F-4D97-AF65-F5344CB8AC3E}">
        <p14:creationId xmlns:p14="http://schemas.microsoft.com/office/powerpoint/2010/main" val="39122872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0" name="Freeform 3"/>
          <p:cNvSpPr/>
          <p:nvPr/>
        </p:nvSpPr>
        <p:spPr>
          <a:xfrm>
            <a:off x="7395793" y="9594499"/>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12" name="Google Shape;112;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3"/>
          <p:cNvSpPr txBox="1"/>
          <p:nvPr/>
        </p:nvSpPr>
        <p:spPr>
          <a:xfrm>
            <a:off x="783771" y="1459396"/>
            <a:ext cx="16666029" cy="7721926"/>
          </a:xfrm>
          <a:prstGeom prst="rect">
            <a:avLst/>
          </a:prstGeom>
          <a:noFill/>
          <a:ln>
            <a:noFill/>
          </a:ln>
        </p:spPr>
        <p:txBody>
          <a:bodyPr spcFirstLastPara="1" wrap="square" lIns="91425" tIns="45700" rIns="91425" bIns="45700" anchor="t" anchorCtr="0">
            <a:noAutofit/>
          </a:bodyPr>
          <a:lstStyle/>
          <a:p>
            <a:pPr algn="just">
              <a:lnSpc>
                <a:spcPct val="150000"/>
              </a:lnSpc>
            </a:pPr>
            <a:r>
              <a:rPr lang="en-US" sz="3600" dirty="0"/>
              <a:t>The NLECTC assembled a diverse group of computer crime investigators from </a:t>
            </a:r>
            <a:r>
              <a:rPr lang="en-US" sz="3600" dirty="0" err="1"/>
              <a:t>DoD</a:t>
            </a:r>
            <a:r>
              <a:rPr lang="en-US" sz="3600" dirty="0"/>
              <a:t> and federal, state, and local law enforcement to participate in the CFX-2000 exercise hosted by the New York State Police’s Forensic Investigative Center in Albany, New York. Officials divided the participants into three teams. Each team received an identical set of software tools and was presented with identical initial evidence of suspicious activity. The objective of each team was to uncover several linked criminal activities from a maze of about 30 milestones that culminated in an information warfare crime (Figure 2.1).</a:t>
            </a:r>
            <a:r>
              <a:rPr lang="en-US" sz="3600" baseline="30000" dirty="0"/>
              <a:t>[i]</a:t>
            </a:r>
            <a:endParaRPr lang="en-US" sz="3600" dirty="0"/>
          </a:p>
          <a:p>
            <a:pPr algn="just">
              <a:lnSpc>
                <a:spcPct val="150000"/>
              </a:lnSpc>
            </a:pPr>
            <a:endParaRPr lang="en-US" sz="3600" b="1" dirty="0">
              <a:latin typeface="Cambria" pitchFamily="18" charset="0"/>
              <a:ea typeface="Cambria" pitchFamily="18" charset="0"/>
            </a:endParaRPr>
          </a:p>
        </p:txBody>
      </p:sp>
      <p:sp>
        <p:nvSpPr>
          <p:cNvPr id="115" name="Google Shape;115;p3"/>
          <p:cNvSpPr txBox="1"/>
          <p:nvPr/>
        </p:nvSpPr>
        <p:spPr>
          <a:xfrm>
            <a:off x="2166731" y="316396"/>
            <a:ext cx="13563601" cy="1143000"/>
          </a:xfrm>
          <a:prstGeom prst="rect">
            <a:avLst/>
          </a:prstGeom>
          <a:noFill/>
          <a:ln>
            <a:noFill/>
          </a:ln>
        </p:spPr>
        <p:txBody>
          <a:bodyPr spcFirstLastPara="1" wrap="square" lIns="91425" tIns="45700" rIns="91425" bIns="45700" anchor="ctr" anchorCtr="0">
            <a:normAutofit/>
          </a:bodyPr>
          <a:lstStyle/>
          <a:p>
            <a:pPr algn="just">
              <a:lnSpc>
                <a:spcPct val="150000"/>
              </a:lnSpc>
            </a:pPr>
            <a:r>
              <a:rPr lang="en-IN" sz="4000" dirty="0"/>
              <a:t> </a:t>
            </a:r>
            <a:r>
              <a:rPr lang="en-US" sz="4000" b="1" dirty="0"/>
              <a:t>Types of Military Computer Forensic Technology</a:t>
            </a:r>
            <a:endParaRPr lang="en-US" sz="4000" b="1" dirty="0"/>
          </a:p>
        </p:txBody>
      </p:sp>
      <p:sp>
        <p:nvSpPr>
          <p:cNvPr id="116" name="Google Shape;116;p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5/26/2020</a:t>
            </a:r>
            <a:endParaRPr/>
          </a:p>
        </p:txBody>
      </p:sp>
      <p:sp>
        <p:nvSpPr>
          <p:cNvPr id="117" name="Google Shape;117;p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19</a:t>
            </a:fld>
            <a:r>
              <a:rPr lang="en-US" dirty="0" smtClean="0"/>
              <a:t>/50</a:t>
            </a:r>
            <a:endParaRPr dirty="0"/>
          </a:p>
        </p:txBody>
      </p:sp>
      <p:sp>
        <p:nvSpPr>
          <p:cNvPr id="118" name="Google Shape;118;p3"/>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p>
            <a:pPr lvl="0"/>
            <a:r>
              <a:rPr lang="en-US" dirty="0"/>
              <a:t>DEPARTMENT OF COMPUTER APPLICATIONS</a:t>
            </a:r>
          </a:p>
        </p:txBody>
      </p:sp>
    </p:spTree>
    <p:extLst>
      <p:ext uri="{BB962C8B-B14F-4D97-AF65-F5344CB8AC3E}">
        <p14:creationId xmlns:p14="http://schemas.microsoft.com/office/powerpoint/2010/main" val="3911059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3429000" y="647700"/>
            <a:ext cx="11887200" cy="646290"/>
          </a:xfrm>
          <a:prstGeom prst="rect">
            <a:avLst/>
          </a:prstGeom>
          <a:noFill/>
          <a:ln>
            <a:noFill/>
          </a:ln>
        </p:spPr>
        <p:txBody>
          <a:bodyPr spcFirstLastPara="1" wrap="square" lIns="91425" tIns="45700" rIns="91425" bIns="45700" anchor="t" anchorCtr="0">
            <a:spAutoFit/>
          </a:bodyPr>
          <a:lstStyle/>
          <a:p>
            <a:pPr lvl="0" algn="ctr"/>
            <a:r>
              <a:rPr lang="en-IN" sz="3600" dirty="0"/>
              <a:t>Computer Forensic Services</a:t>
            </a:r>
            <a:endParaRPr sz="3600" b="0" i="0" u="none" strike="noStrike" cap="none" dirty="0">
              <a:solidFill>
                <a:schemeClr val="dk1"/>
              </a:solidFill>
              <a:latin typeface="Cambria"/>
              <a:ea typeface="Cambria"/>
              <a:cs typeface="Cambria"/>
              <a:sym typeface="Cambria"/>
            </a:endParaRPr>
          </a:p>
        </p:txBody>
      </p:sp>
      <p:sp>
        <p:nvSpPr>
          <p:cNvPr id="102" name="Google Shape;102;p2"/>
          <p:cNvSpPr/>
          <p:nvPr/>
        </p:nvSpPr>
        <p:spPr>
          <a:xfrm>
            <a:off x="1066799" y="1714499"/>
            <a:ext cx="15952237" cy="4247276"/>
          </a:xfrm>
          <a:prstGeom prst="rect">
            <a:avLst/>
          </a:prstGeom>
          <a:noFill/>
          <a:ln>
            <a:noFill/>
          </a:ln>
        </p:spPr>
        <p:txBody>
          <a:bodyPr spcFirstLastPara="1" wrap="square" lIns="91425" tIns="45700" rIns="91425" bIns="45700" anchor="t" anchorCtr="0">
            <a:spAutoFit/>
          </a:bodyPr>
          <a:lstStyle/>
          <a:p>
            <a:pPr marL="514350" lvl="0" indent="-514350" algn="just">
              <a:lnSpc>
                <a:spcPct val="150000"/>
              </a:lnSpc>
              <a:buClr>
                <a:schemeClr val="dk1"/>
              </a:buClr>
              <a:buSzPts val="3400"/>
              <a:buFont typeface="Calibri"/>
              <a:buAutoNum type="arabicPeriod"/>
            </a:pPr>
            <a:r>
              <a:rPr lang="en-US" sz="3600" dirty="0" err="1"/>
              <a:t>Elvidence</a:t>
            </a:r>
            <a:r>
              <a:rPr lang="en-US" sz="3600" dirty="0"/>
              <a:t> provides a wide range of computer forensic services, ranging from data collection and analysis to computer hacking investigations and expert witness services. Whilst this type of work is often linked to gathering evidence for court cases it can have many other uses too. Here’s a look at some of what we can do for businesses and individuals.</a:t>
            </a:r>
            <a:endParaRPr sz="3400" b="0" i="0" u="none" strike="noStrike" cap="none" dirty="0">
              <a:solidFill>
                <a:schemeClr val="dk1"/>
              </a:solidFill>
              <a:latin typeface="Cambria"/>
              <a:ea typeface="Cambria"/>
              <a:cs typeface="Cambria"/>
              <a:sym typeface="Cambria"/>
            </a:endParaRPr>
          </a:p>
        </p:txBody>
      </p:sp>
      <p:sp>
        <p:nvSpPr>
          <p:cNvPr id="104" name="Google Shape;104;p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5/26/2020</a:t>
            </a:r>
            <a:endParaRPr/>
          </a:p>
        </p:txBody>
      </p:sp>
      <p:sp>
        <p:nvSpPr>
          <p:cNvPr id="105" name="Google Shape;105;p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2</a:t>
            </a:fld>
            <a:r>
              <a:rPr lang="en-US" dirty="0" smtClean="0"/>
              <a:t>/50</a:t>
            </a:r>
            <a:endParaRPr dirty="0"/>
          </a:p>
        </p:txBody>
      </p:sp>
      <p:sp>
        <p:nvSpPr>
          <p:cNvPr id="106" name="Google Shape;106;p2"/>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t>DEPARTMENT OF COMPUTER APPLICATIONS</a:t>
            </a:r>
            <a:endParaRPr dirty="0"/>
          </a:p>
        </p:txBody>
      </p:sp>
      <p:sp>
        <p:nvSpPr>
          <p:cNvPr id="2" name="AutoShape 2" descr="What Is Computer Hardware ? | Computer Hardware Explaine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0" name="Freeform 3"/>
          <p:cNvSpPr/>
          <p:nvPr/>
        </p:nvSpPr>
        <p:spPr>
          <a:xfrm>
            <a:off x="7395793" y="9594499"/>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12" name="Google Shape;112;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3"/>
          <p:cNvSpPr txBox="1"/>
          <p:nvPr/>
        </p:nvSpPr>
        <p:spPr>
          <a:xfrm>
            <a:off x="783771" y="1459396"/>
            <a:ext cx="16666029" cy="7721926"/>
          </a:xfrm>
          <a:prstGeom prst="rect">
            <a:avLst/>
          </a:prstGeom>
          <a:noFill/>
          <a:ln>
            <a:noFill/>
          </a:ln>
        </p:spPr>
        <p:txBody>
          <a:bodyPr spcFirstLastPara="1" wrap="square" lIns="91425" tIns="45700" rIns="91425" bIns="45700" anchor="t" anchorCtr="0">
            <a:noAutofit/>
          </a:bodyPr>
          <a:lstStyle/>
          <a:p>
            <a:pPr algn="just">
              <a:lnSpc>
                <a:spcPct val="150000"/>
              </a:lnSpc>
            </a:pPr>
            <a:r>
              <a:rPr lang="en-US" sz="3600" dirty="0"/>
              <a:t>The cyber forensic tools involved in CFX-2000 consisted of commercial off-the-shelf software and directorate-sponsored R&amp;D prototypes. The SI-FI integration environment, developed under contract by </a:t>
            </a:r>
            <a:r>
              <a:rPr lang="en-US" sz="3600" dirty="0" err="1"/>
              <a:t>WetStone</a:t>
            </a:r>
            <a:r>
              <a:rPr lang="en-US" sz="3600" dirty="0"/>
              <a:t> Technologies, Inc.,</a:t>
            </a:r>
            <a:r>
              <a:rPr lang="en-US" sz="3600" baseline="30000" dirty="0"/>
              <a:t>[ii]</a:t>
            </a:r>
            <a:r>
              <a:rPr lang="en-US" sz="3600" dirty="0"/>
              <a:t> was the cornerstone of the technology demonstrated. SI-FI supports the collection, examination, and analysis processes employed during a cyber forensic investigation. The SI-FI prototype uses digital evidence bags (DEBs), which are secure and tamperproof </a:t>
            </a:r>
            <a:r>
              <a:rPr lang="en-US" sz="3600" i="1" dirty="0"/>
              <a:t>containers</a:t>
            </a:r>
            <a:r>
              <a:rPr lang="en-US" sz="3600" dirty="0"/>
              <a:t> used to store digital evidence. Investigators can seal evidence in the DEBs and use the SI-FI implementation to collaborate on complex investigations. Authorized users can securely reopen the DEBs for examination, while automatic audit of all actions ensures the continued integrity of its contents.</a:t>
            </a:r>
            <a:endParaRPr lang="en-US" sz="3600" b="1" dirty="0">
              <a:latin typeface="Cambria" pitchFamily="18" charset="0"/>
              <a:ea typeface="Cambria" pitchFamily="18" charset="0"/>
            </a:endParaRPr>
          </a:p>
        </p:txBody>
      </p:sp>
      <p:sp>
        <p:nvSpPr>
          <p:cNvPr id="115" name="Google Shape;115;p3"/>
          <p:cNvSpPr txBox="1"/>
          <p:nvPr/>
        </p:nvSpPr>
        <p:spPr>
          <a:xfrm>
            <a:off x="2166731" y="316396"/>
            <a:ext cx="13563601" cy="1143000"/>
          </a:xfrm>
          <a:prstGeom prst="rect">
            <a:avLst/>
          </a:prstGeom>
          <a:noFill/>
          <a:ln>
            <a:noFill/>
          </a:ln>
        </p:spPr>
        <p:txBody>
          <a:bodyPr spcFirstLastPara="1" wrap="square" lIns="91425" tIns="45700" rIns="91425" bIns="45700" anchor="ctr" anchorCtr="0">
            <a:normAutofit/>
          </a:bodyPr>
          <a:lstStyle/>
          <a:p>
            <a:pPr algn="just">
              <a:lnSpc>
                <a:spcPct val="150000"/>
              </a:lnSpc>
            </a:pPr>
            <a:r>
              <a:rPr lang="en-IN" sz="4000" dirty="0"/>
              <a:t> </a:t>
            </a:r>
            <a:r>
              <a:rPr lang="en-US" sz="4000" b="1" dirty="0"/>
              <a:t>Types of Military Computer Forensic Technology</a:t>
            </a:r>
            <a:endParaRPr lang="en-US" sz="4000" b="1" dirty="0"/>
          </a:p>
        </p:txBody>
      </p:sp>
      <p:sp>
        <p:nvSpPr>
          <p:cNvPr id="116" name="Google Shape;116;p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5/26/2020</a:t>
            </a:r>
            <a:endParaRPr/>
          </a:p>
        </p:txBody>
      </p:sp>
      <p:sp>
        <p:nvSpPr>
          <p:cNvPr id="117" name="Google Shape;117;p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20</a:t>
            </a:fld>
            <a:r>
              <a:rPr lang="en-US" dirty="0" smtClean="0"/>
              <a:t>/50</a:t>
            </a:r>
            <a:endParaRPr dirty="0"/>
          </a:p>
        </p:txBody>
      </p:sp>
      <p:sp>
        <p:nvSpPr>
          <p:cNvPr id="118" name="Google Shape;118;p3"/>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p>
            <a:pPr lvl="0"/>
            <a:r>
              <a:rPr lang="en-US" dirty="0"/>
              <a:t>DEPARTMENT OF COMPUTER APPLICATIONS</a:t>
            </a:r>
          </a:p>
        </p:txBody>
      </p:sp>
    </p:spTree>
    <p:extLst>
      <p:ext uri="{BB962C8B-B14F-4D97-AF65-F5344CB8AC3E}">
        <p14:creationId xmlns:p14="http://schemas.microsoft.com/office/powerpoint/2010/main" val="2524877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0" name="Freeform 3"/>
          <p:cNvSpPr/>
          <p:nvPr/>
        </p:nvSpPr>
        <p:spPr>
          <a:xfrm>
            <a:off x="7395793" y="9594499"/>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12" name="Google Shape;112;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3"/>
          <p:cNvSpPr txBox="1"/>
          <p:nvPr/>
        </p:nvSpPr>
        <p:spPr>
          <a:xfrm>
            <a:off x="783771" y="1459396"/>
            <a:ext cx="16666029" cy="7721926"/>
          </a:xfrm>
          <a:prstGeom prst="rect">
            <a:avLst/>
          </a:prstGeom>
          <a:noFill/>
          <a:ln>
            <a:noFill/>
          </a:ln>
        </p:spPr>
        <p:txBody>
          <a:bodyPr spcFirstLastPara="1" wrap="square" lIns="91425" tIns="45700" rIns="91425" bIns="45700" anchor="t" anchorCtr="0">
            <a:noAutofit/>
          </a:bodyPr>
          <a:lstStyle/>
          <a:p>
            <a:pPr algn="just">
              <a:lnSpc>
                <a:spcPct val="150000"/>
              </a:lnSpc>
            </a:pPr>
            <a:r>
              <a:rPr lang="en-US" sz="3600" dirty="0"/>
              <a:t>The teams used other forensic tools and prototypes to collect and analyze specific features of the digital evidence, perform case management and </a:t>
            </a:r>
            <a:r>
              <a:rPr lang="en-US" sz="3600" dirty="0" err="1"/>
              <a:t>timelining</a:t>
            </a:r>
            <a:r>
              <a:rPr lang="en-US" sz="3600" dirty="0"/>
              <a:t> of digital events, automate event link analysis, and perform steganography detection. The results of CFX-2000 verified that the hypothesis was largely correct and that it is possible to ascertain the intent and identity of cyber criminals. As electronic technology continues its explosive growth, researchers need to continue vigorous R&amp;D of cyber forensic technology in preparation for the onslaught of cyber reconnaissance probes and attacks.</a:t>
            </a:r>
            <a:endParaRPr lang="en-US" sz="3600" b="1" dirty="0">
              <a:latin typeface="Cambria" pitchFamily="18" charset="0"/>
              <a:ea typeface="Cambria" pitchFamily="18" charset="0"/>
            </a:endParaRPr>
          </a:p>
        </p:txBody>
      </p:sp>
      <p:sp>
        <p:nvSpPr>
          <p:cNvPr id="115" name="Google Shape;115;p3"/>
          <p:cNvSpPr txBox="1"/>
          <p:nvPr/>
        </p:nvSpPr>
        <p:spPr>
          <a:xfrm>
            <a:off x="2166731" y="316396"/>
            <a:ext cx="13563601" cy="1143000"/>
          </a:xfrm>
          <a:prstGeom prst="rect">
            <a:avLst/>
          </a:prstGeom>
          <a:noFill/>
          <a:ln>
            <a:noFill/>
          </a:ln>
        </p:spPr>
        <p:txBody>
          <a:bodyPr spcFirstLastPara="1" wrap="square" lIns="91425" tIns="45700" rIns="91425" bIns="45700" anchor="ctr" anchorCtr="0">
            <a:normAutofit/>
          </a:bodyPr>
          <a:lstStyle/>
          <a:p>
            <a:pPr algn="just">
              <a:lnSpc>
                <a:spcPct val="150000"/>
              </a:lnSpc>
            </a:pPr>
            <a:r>
              <a:rPr lang="en-IN" sz="4000" dirty="0"/>
              <a:t> </a:t>
            </a:r>
            <a:r>
              <a:rPr lang="en-US" sz="4000" b="1" dirty="0"/>
              <a:t>Types of Military Computer Forensic Technology</a:t>
            </a:r>
            <a:endParaRPr lang="en-US" sz="4000" b="1" dirty="0"/>
          </a:p>
        </p:txBody>
      </p:sp>
      <p:sp>
        <p:nvSpPr>
          <p:cNvPr id="116" name="Google Shape;116;p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5/26/2020</a:t>
            </a:r>
            <a:endParaRPr/>
          </a:p>
        </p:txBody>
      </p:sp>
      <p:sp>
        <p:nvSpPr>
          <p:cNvPr id="117" name="Google Shape;117;p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21</a:t>
            </a:fld>
            <a:r>
              <a:rPr lang="en-US" dirty="0" smtClean="0"/>
              <a:t>/50</a:t>
            </a:r>
            <a:endParaRPr dirty="0"/>
          </a:p>
        </p:txBody>
      </p:sp>
      <p:sp>
        <p:nvSpPr>
          <p:cNvPr id="118" name="Google Shape;118;p3"/>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p>
            <a:pPr lvl="0"/>
            <a:r>
              <a:rPr lang="en-US" dirty="0"/>
              <a:t>DEPARTMENT OF COMPUTER APPLICATIONS</a:t>
            </a:r>
          </a:p>
        </p:txBody>
      </p:sp>
    </p:spTree>
    <p:extLst>
      <p:ext uri="{BB962C8B-B14F-4D97-AF65-F5344CB8AC3E}">
        <p14:creationId xmlns:p14="http://schemas.microsoft.com/office/powerpoint/2010/main" val="32010169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0" name="Freeform 3"/>
          <p:cNvSpPr/>
          <p:nvPr/>
        </p:nvSpPr>
        <p:spPr>
          <a:xfrm>
            <a:off x="7395793" y="9594499"/>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12" name="Google Shape;112;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3"/>
          <p:cNvSpPr txBox="1"/>
          <p:nvPr/>
        </p:nvSpPr>
        <p:spPr>
          <a:xfrm>
            <a:off x="783771" y="1459396"/>
            <a:ext cx="16666029" cy="7721926"/>
          </a:xfrm>
          <a:prstGeom prst="rect">
            <a:avLst/>
          </a:prstGeom>
          <a:noFill/>
          <a:ln>
            <a:noFill/>
          </a:ln>
        </p:spPr>
        <p:txBody>
          <a:bodyPr spcFirstLastPara="1" wrap="square" lIns="91425" tIns="45700" rIns="91425" bIns="45700" anchor="t" anchorCtr="0">
            <a:noAutofit/>
          </a:bodyPr>
          <a:lstStyle/>
          <a:p>
            <a:pPr>
              <a:lnSpc>
                <a:spcPct val="150000"/>
              </a:lnSpc>
            </a:pPr>
            <a:r>
              <a:rPr lang="en-US" sz="3600" dirty="0"/>
              <a:t>Finally, let’s briefly look at the following types of business computer forensics technology:</a:t>
            </a:r>
          </a:p>
          <a:p>
            <a:pPr>
              <a:lnSpc>
                <a:spcPct val="150000"/>
              </a:lnSpc>
            </a:pPr>
            <a:r>
              <a:rPr lang="en-US" sz="3600" dirty="0" smtClean="0"/>
              <a:t>1. Remote </a:t>
            </a:r>
            <a:r>
              <a:rPr lang="en-US" sz="3600" dirty="0"/>
              <a:t>monitoring of target computers</a:t>
            </a:r>
          </a:p>
          <a:p>
            <a:pPr>
              <a:lnSpc>
                <a:spcPct val="150000"/>
              </a:lnSpc>
            </a:pPr>
            <a:r>
              <a:rPr lang="en-US" sz="3600" dirty="0" smtClean="0"/>
              <a:t>2. Creating traceable </a:t>
            </a:r>
            <a:r>
              <a:rPr lang="en-US" sz="3600" dirty="0"/>
              <a:t>electronic documents</a:t>
            </a:r>
          </a:p>
          <a:p>
            <a:pPr>
              <a:lnSpc>
                <a:spcPct val="150000"/>
              </a:lnSpc>
            </a:pPr>
            <a:r>
              <a:rPr lang="en-US" sz="3600" dirty="0" smtClean="0"/>
              <a:t>3. Theft </a:t>
            </a:r>
            <a:r>
              <a:rPr lang="en-US" sz="3600" dirty="0"/>
              <a:t>recovery software for laptops and PCs</a:t>
            </a:r>
          </a:p>
          <a:p>
            <a:pPr>
              <a:lnSpc>
                <a:spcPct val="150000"/>
              </a:lnSpc>
            </a:pPr>
            <a:r>
              <a:rPr lang="en-US" sz="3600" dirty="0" smtClean="0"/>
              <a:t>4. Basic </a:t>
            </a:r>
            <a:r>
              <a:rPr lang="en-US" sz="3600" dirty="0"/>
              <a:t>forensic tools and techniques</a:t>
            </a:r>
          </a:p>
          <a:p>
            <a:pPr>
              <a:lnSpc>
                <a:spcPct val="150000"/>
              </a:lnSpc>
            </a:pPr>
            <a:r>
              <a:rPr lang="en-US" sz="3600" dirty="0" smtClean="0"/>
              <a:t>5. Forensic </a:t>
            </a:r>
            <a:r>
              <a:rPr lang="en-US" sz="3600" dirty="0"/>
              <a:t>services available</a:t>
            </a:r>
          </a:p>
          <a:p>
            <a:pPr algn="just">
              <a:lnSpc>
                <a:spcPct val="150000"/>
              </a:lnSpc>
            </a:pPr>
            <a:endParaRPr lang="en-US" sz="3600" b="1" dirty="0">
              <a:latin typeface="Cambria" pitchFamily="18" charset="0"/>
              <a:ea typeface="Cambria" pitchFamily="18" charset="0"/>
            </a:endParaRPr>
          </a:p>
        </p:txBody>
      </p:sp>
      <p:sp>
        <p:nvSpPr>
          <p:cNvPr id="115" name="Google Shape;115;p3"/>
          <p:cNvSpPr txBox="1"/>
          <p:nvPr/>
        </p:nvSpPr>
        <p:spPr>
          <a:xfrm>
            <a:off x="2166731" y="316396"/>
            <a:ext cx="13563601" cy="1143000"/>
          </a:xfrm>
          <a:prstGeom prst="rect">
            <a:avLst/>
          </a:prstGeom>
          <a:noFill/>
          <a:ln>
            <a:noFill/>
          </a:ln>
        </p:spPr>
        <p:txBody>
          <a:bodyPr spcFirstLastPara="1" wrap="square" lIns="91425" tIns="45700" rIns="91425" bIns="45700" anchor="ctr" anchorCtr="0">
            <a:normAutofit/>
          </a:bodyPr>
          <a:lstStyle/>
          <a:p>
            <a:pPr algn="just">
              <a:lnSpc>
                <a:spcPct val="150000"/>
              </a:lnSpc>
            </a:pPr>
            <a:r>
              <a:rPr lang="en-US" sz="4000" dirty="0"/>
              <a:t>Types of Business Computer Forensic Technology</a:t>
            </a:r>
            <a:endParaRPr lang="en-US" sz="4000" b="1" dirty="0"/>
          </a:p>
        </p:txBody>
      </p:sp>
      <p:sp>
        <p:nvSpPr>
          <p:cNvPr id="116" name="Google Shape;116;p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5/26/2020</a:t>
            </a:r>
            <a:endParaRPr/>
          </a:p>
        </p:txBody>
      </p:sp>
      <p:sp>
        <p:nvSpPr>
          <p:cNvPr id="117" name="Google Shape;117;p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22</a:t>
            </a:fld>
            <a:r>
              <a:rPr lang="en-US" dirty="0" smtClean="0"/>
              <a:t>/50</a:t>
            </a:r>
            <a:endParaRPr dirty="0"/>
          </a:p>
        </p:txBody>
      </p:sp>
      <p:sp>
        <p:nvSpPr>
          <p:cNvPr id="118" name="Google Shape;118;p3"/>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p>
            <a:pPr lvl="0"/>
            <a:r>
              <a:rPr lang="en-US" dirty="0"/>
              <a:t>DEPARTMENT OF COMPUTER APPLICATIONS</a:t>
            </a:r>
          </a:p>
        </p:txBody>
      </p:sp>
    </p:spTree>
    <p:extLst>
      <p:ext uri="{BB962C8B-B14F-4D97-AF65-F5344CB8AC3E}">
        <p14:creationId xmlns:p14="http://schemas.microsoft.com/office/powerpoint/2010/main" val="35235541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0" name="Freeform 3"/>
          <p:cNvSpPr/>
          <p:nvPr/>
        </p:nvSpPr>
        <p:spPr>
          <a:xfrm>
            <a:off x="7395793" y="9594499"/>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12" name="Google Shape;112;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3"/>
          <p:cNvSpPr txBox="1"/>
          <p:nvPr/>
        </p:nvSpPr>
        <p:spPr>
          <a:xfrm>
            <a:off x="783770" y="1030188"/>
            <a:ext cx="16666029" cy="7721926"/>
          </a:xfrm>
          <a:prstGeom prst="rect">
            <a:avLst/>
          </a:prstGeom>
          <a:noFill/>
          <a:ln>
            <a:noFill/>
          </a:ln>
        </p:spPr>
        <p:txBody>
          <a:bodyPr spcFirstLastPara="1" wrap="square" lIns="91425" tIns="45700" rIns="91425" bIns="45700" anchor="t" anchorCtr="0">
            <a:noAutofit/>
          </a:bodyPr>
          <a:lstStyle/>
          <a:p>
            <a:pPr algn="just"/>
            <a:endParaRPr lang="en-US" sz="3600" dirty="0" smtClean="0"/>
          </a:p>
          <a:p>
            <a:pPr algn="just"/>
            <a:endParaRPr lang="en-US" sz="1100" dirty="0"/>
          </a:p>
          <a:p>
            <a:pPr algn="just">
              <a:lnSpc>
                <a:spcPct val="150000"/>
              </a:lnSpc>
            </a:pPr>
            <a:r>
              <a:rPr lang="en-US" sz="3600" b="1" dirty="0" smtClean="0"/>
              <a:t>Remote </a:t>
            </a:r>
            <a:r>
              <a:rPr lang="en-US" sz="3600" b="1" dirty="0"/>
              <a:t>Monitoring of Target Computers</a:t>
            </a:r>
          </a:p>
          <a:p>
            <a:pPr algn="just">
              <a:lnSpc>
                <a:spcPct val="150000"/>
              </a:lnSpc>
            </a:pPr>
            <a:r>
              <a:rPr lang="en-US" sz="3600" i="1" dirty="0"/>
              <a:t>Data Interception by Remote Transmission</a:t>
            </a:r>
            <a:r>
              <a:rPr lang="en-US" sz="3600" dirty="0"/>
              <a:t> (DIRT) from Codex Data Systems (CDS), Inc.</a:t>
            </a:r>
            <a:r>
              <a:rPr lang="en-US" sz="3600" baseline="30000" dirty="0"/>
              <a:t>[ix]</a:t>
            </a:r>
            <a:r>
              <a:rPr lang="en-US" sz="3600" dirty="0"/>
              <a:t> is a powerful remote control monitoring tool that allows stealth monitoring of all activity on one or more target computers simultaneously from a remote command center. No physical access is necessary. Application also allows agents to remotely seize and secure digital evidence prior to physically entering suspect premises.</a:t>
            </a:r>
          </a:p>
          <a:p>
            <a:pPr algn="just">
              <a:lnSpc>
                <a:spcPct val="150000"/>
              </a:lnSpc>
            </a:pPr>
            <a:endParaRPr lang="en-US" sz="3600" b="1" dirty="0">
              <a:latin typeface="Cambria" pitchFamily="18" charset="0"/>
              <a:ea typeface="Cambria" pitchFamily="18" charset="0"/>
            </a:endParaRPr>
          </a:p>
        </p:txBody>
      </p:sp>
      <p:sp>
        <p:nvSpPr>
          <p:cNvPr id="115" name="Google Shape;115;p3"/>
          <p:cNvSpPr txBox="1"/>
          <p:nvPr/>
        </p:nvSpPr>
        <p:spPr>
          <a:xfrm>
            <a:off x="2166731" y="316396"/>
            <a:ext cx="13563601" cy="1143000"/>
          </a:xfrm>
          <a:prstGeom prst="rect">
            <a:avLst/>
          </a:prstGeom>
          <a:noFill/>
          <a:ln>
            <a:noFill/>
          </a:ln>
        </p:spPr>
        <p:txBody>
          <a:bodyPr spcFirstLastPara="1" wrap="square" lIns="91425" tIns="45700" rIns="91425" bIns="45700" anchor="ctr" anchorCtr="0">
            <a:normAutofit/>
          </a:bodyPr>
          <a:lstStyle/>
          <a:p>
            <a:pPr algn="just">
              <a:lnSpc>
                <a:spcPct val="150000"/>
              </a:lnSpc>
            </a:pPr>
            <a:r>
              <a:rPr lang="en-US" sz="4000" dirty="0"/>
              <a:t>Types of Business Computer Forensic Technology</a:t>
            </a:r>
            <a:endParaRPr lang="en-US" sz="4000" b="1" dirty="0"/>
          </a:p>
        </p:txBody>
      </p:sp>
      <p:sp>
        <p:nvSpPr>
          <p:cNvPr id="116" name="Google Shape;116;p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5/26/2020</a:t>
            </a:r>
            <a:endParaRPr/>
          </a:p>
        </p:txBody>
      </p:sp>
      <p:sp>
        <p:nvSpPr>
          <p:cNvPr id="117" name="Google Shape;117;p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23</a:t>
            </a:fld>
            <a:r>
              <a:rPr lang="en-US" dirty="0" smtClean="0"/>
              <a:t>/50</a:t>
            </a:r>
            <a:endParaRPr dirty="0"/>
          </a:p>
        </p:txBody>
      </p:sp>
      <p:sp>
        <p:nvSpPr>
          <p:cNvPr id="118" name="Google Shape;118;p3"/>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p>
            <a:pPr lvl="0"/>
            <a:r>
              <a:rPr lang="en-US" dirty="0"/>
              <a:t>DEPARTMENT OF COMPUTER APPLICATIONS</a:t>
            </a:r>
          </a:p>
        </p:txBody>
      </p:sp>
    </p:spTree>
    <p:extLst>
      <p:ext uri="{BB962C8B-B14F-4D97-AF65-F5344CB8AC3E}">
        <p14:creationId xmlns:p14="http://schemas.microsoft.com/office/powerpoint/2010/main" val="4794988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0" name="Freeform 3"/>
          <p:cNvSpPr/>
          <p:nvPr/>
        </p:nvSpPr>
        <p:spPr>
          <a:xfrm>
            <a:off x="7395793" y="9594499"/>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12" name="Google Shape;112;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3"/>
          <p:cNvSpPr txBox="1"/>
          <p:nvPr/>
        </p:nvSpPr>
        <p:spPr>
          <a:xfrm>
            <a:off x="783770" y="1030188"/>
            <a:ext cx="16666029" cy="7721926"/>
          </a:xfrm>
          <a:prstGeom prst="rect">
            <a:avLst/>
          </a:prstGeom>
          <a:noFill/>
          <a:ln>
            <a:noFill/>
          </a:ln>
        </p:spPr>
        <p:txBody>
          <a:bodyPr spcFirstLastPara="1" wrap="square" lIns="91425" tIns="45700" rIns="91425" bIns="45700" anchor="t" anchorCtr="0">
            <a:noAutofit/>
          </a:bodyPr>
          <a:lstStyle/>
          <a:p>
            <a:pPr algn="just"/>
            <a:endParaRPr lang="en-US" sz="3600" dirty="0" smtClean="0"/>
          </a:p>
          <a:p>
            <a:pPr algn="just">
              <a:lnSpc>
                <a:spcPct val="150000"/>
              </a:lnSpc>
            </a:pPr>
            <a:endParaRPr lang="en-US" sz="1100" dirty="0"/>
          </a:p>
          <a:p>
            <a:pPr algn="just">
              <a:lnSpc>
                <a:spcPct val="150000"/>
              </a:lnSpc>
            </a:pPr>
            <a:r>
              <a:rPr lang="en-US" sz="3600" b="1" dirty="0"/>
              <a:t>Creates </a:t>
            </a:r>
            <a:r>
              <a:rPr lang="en-US" sz="3600" b="1" dirty="0" err="1"/>
              <a:t>Trackable</a:t>
            </a:r>
            <a:r>
              <a:rPr lang="en-US" sz="3600" b="1" dirty="0"/>
              <a:t> Electronic Documents</a:t>
            </a:r>
          </a:p>
          <a:p>
            <a:pPr algn="just">
              <a:lnSpc>
                <a:spcPct val="150000"/>
              </a:lnSpc>
            </a:pPr>
            <a:r>
              <a:rPr lang="en-US" sz="3600" i="1" dirty="0"/>
              <a:t>Binary Audit Identification Transfer</a:t>
            </a:r>
            <a:r>
              <a:rPr lang="en-US" sz="3600" dirty="0"/>
              <a:t> (BAIT) is another powerful intrusion detection tool from CDS</a:t>
            </a:r>
            <a:r>
              <a:rPr lang="en-US" sz="3600" baseline="30000" dirty="0"/>
              <a:t>[x]</a:t>
            </a:r>
            <a:r>
              <a:rPr lang="en-US" sz="3600" dirty="0"/>
              <a:t> that allows the user to create </a:t>
            </a:r>
            <a:r>
              <a:rPr lang="en-US" sz="3600" i="1" dirty="0" err="1"/>
              <a:t>trackable</a:t>
            </a:r>
            <a:r>
              <a:rPr lang="en-US" sz="3600" dirty="0"/>
              <a:t> electronic documents. Unauthorized intruders who access, download, and view these </a:t>
            </a:r>
            <a:r>
              <a:rPr lang="en-US" sz="3600" i="1" dirty="0"/>
              <a:t>tagged</a:t>
            </a:r>
            <a:r>
              <a:rPr lang="en-US" sz="3600" dirty="0"/>
              <a:t> documents will be identified (including their location) to security personnel. BAIT also allows security personnel to trace the chain of custody and chain of command of all who possess the stolen electronic documents.</a:t>
            </a:r>
          </a:p>
          <a:p>
            <a:pPr algn="just">
              <a:lnSpc>
                <a:spcPct val="150000"/>
              </a:lnSpc>
            </a:pPr>
            <a:endParaRPr lang="en-US" sz="3600" b="1" dirty="0">
              <a:latin typeface="Cambria" pitchFamily="18" charset="0"/>
              <a:ea typeface="Cambria" pitchFamily="18" charset="0"/>
            </a:endParaRPr>
          </a:p>
        </p:txBody>
      </p:sp>
      <p:sp>
        <p:nvSpPr>
          <p:cNvPr id="115" name="Google Shape;115;p3"/>
          <p:cNvSpPr txBox="1"/>
          <p:nvPr/>
        </p:nvSpPr>
        <p:spPr>
          <a:xfrm>
            <a:off x="2166731" y="316396"/>
            <a:ext cx="13563601" cy="1143000"/>
          </a:xfrm>
          <a:prstGeom prst="rect">
            <a:avLst/>
          </a:prstGeom>
          <a:noFill/>
          <a:ln>
            <a:noFill/>
          </a:ln>
        </p:spPr>
        <p:txBody>
          <a:bodyPr spcFirstLastPara="1" wrap="square" lIns="91425" tIns="45700" rIns="91425" bIns="45700" anchor="ctr" anchorCtr="0">
            <a:normAutofit/>
          </a:bodyPr>
          <a:lstStyle/>
          <a:p>
            <a:pPr algn="just">
              <a:lnSpc>
                <a:spcPct val="150000"/>
              </a:lnSpc>
            </a:pPr>
            <a:r>
              <a:rPr lang="en-US" sz="4000" dirty="0"/>
              <a:t>Types of Business Computer Forensic Technology</a:t>
            </a:r>
            <a:endParaRPr lang="en-US" sz="4000" b="1" dirty="0"/>
          </a:p>
        </p:txBody>
      </p:sp>
      <p:sp>
        <p:nvSpPr>
          <p:cNvPr id="116" name="Google Shape;116;p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5/26/2020</a:t>
            </a:r>
            <a:endParaRPr/>
          </a:p>
        </p:txBody>
      </p:sp>
      <p:sp>
        <p:nvSpPr>
          <p:cNvPr id="117" name="Google Shape;117;p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24</a:t>
            </a:fld>
            <a:r>
              <a:rPr lang="en-US" dirty="0" smtClean="0"/>
              <a:t>/50</a:t>
            </a:r>
            <a:endParaRPr dirty="0"/>
          </a:p>
        </p:txBody>
      </p:sp>
      <p:sp>
        <p:nvSpPr>
          <p:cNvPr id="118" name="Google Shape;118;p3"/>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p>
            <a:pPr lvl="0"/>
            <a:r>
              <a:rPr lang="en-US" dirty="0"/>
              <a:t>DEPARTMENT OF COMPUTER APPLICATIONS</a:t>
            </a:r>
          </a:p>
        </p:txBody>
      </p:sp>
    </p:spTree>
    <p:extLst>
      <p:ext uri="{BB962C8B-B14F-4D97-AF65-F5344CB8AC3E}">
        <p14:creationId xmlns:p14="http://schemas.microsoft.com/office/powerpoint/2010/main" val="42586712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0" name="Freeform 3"/>
          <p:cNvSpPr/>
          <p:nvPr/>
        </p:nvSpPr>
        <p:spPr>
          <a:xfrm>
            <a:off x="7395793" y="9594499"/>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12" name="Google Shape;112;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3"/>
          <p:cNvSpPr txBox="1"/>
          <p:nvPr/>
        </p:nvSpPr>
        <p:spPr>
          <a:xfrm>
            <a:off x="783770" y="1030188"/>
            <a:ext cx="16666029" cy="7721926"/>
          </a:xfrm>
          <a:prstGeom prst="rect">
            <a:avLst/>
          </a:prstGeom>
          <a:noFill/>
          <a:ln>
            <a:noFill/>
          </a:ln>
        </p:spPr>
        <p:txBody>
          <a:bodyPr spcFirstLastPara="1" wrap="square" lIns="91425" tIns="45700" rIns="91425" bIns="45700" anchor="t" anchorCtr="0">
            <a:noAutofit/>
          </a:bodyPr>
          <a:lstStyle/>
          <a:p>
            <a:pPr algn="just"/>
            <a:endParaRPr lang="en-US" sz="3600" dirty="0" smtClean="0"/>
          </a:p>
          <a:p>
            <a:pPr algn="just">
              <a:lnSpc>
                <a:spcPct val="150000"/>
              </a:lnSpc>
            </a:pPr>
            <a:endParaRPr lang="en-US" sz="100" dirty="0"/>
          </a:p>
          <a:p>
            <a:pPr algn="just"/>
            <a:r>
              <a:rPr lang="en-US" sz="3600" b="1" dirty="0"/>
              <a:t>Theft Recovery Software for Laptops and PCs</a:t>
            </a:r>
          </a:p>
          <a:p>
            <a:pPr algn="just">
              <a:lnSpc>
                <a:spcPct val="150000"/>
              </a:lnSpc>
            </a:pPr>
            <a:r>
              <a:rPr lang="en-US" sz="3600" dirty="0"/>
              <a:t>If your PC or laptop is stolen, is it smart enough to tell you where it is? According to a recent FBI report, 97% of stolen computers are never recovered.</a:t>
            </a:r>
          </a:p>
          <a:p>
            <a:pPr algn="just">
              <a:lnSpc>
                <a:spcPct val="150000"/>
              </a:lnSpc>
            </a:pPr>
            <a:r>
              <a:rPr lang="en-US" sz="3600" dirty="0"/>
              <a:t>Also, according to </a:t>
            </a:r>
            <a:r>
              <a:rPr lang="en-US" sz="3600" dirty="0" err="1"/>
              <a:t>Safeware</a:t>
            </a:r>
            <a:r>
              <a:rPr lang="en-US" sz="3600" dirty="0"/>
              <a:t> Insurance, 756,000 PCs and laptops were stolen in 1997 and 1998, costing owners $2.3 billion dollars. And, according to a recent joint Computer Security Institute/FBI survey, 69% of the Fortune 1000 companies experienced laptop theft.</a:t>
            </a:r>
          </a:p>
          <a:p>
            <a:pPr algn="just">
              <a:lnSpc>
                <a:spcPct val="150000"/>
              </a:lnSpc>
            </a:pPr>
            <a:r>
              <a:rPr lang="en-US" sz="3600" dirty="0"/>
              <a:t>Nationwide losses of computer component theft cost corporate America over $8 billion a year. So, if your company experiences computer-related thefts and you do nothing to correct the problem, there is an 89% chance you will be hit again.</a:t>
            </a:r>
          </a:p>
          <a:p>
            <a:pPr algn="just">
              <a:lnSpc>
                <a:spcPct val="150000"/>
              </a:lnSpc>
            </a:pPr>
            <a:endParaRPr lang="en-US" sz="3600" b="1" dirty="0">
              <a:latin typeface="Cambria" pitchFamily="18" charset="0"/>
              <a:ea typeface="Cambria" pitchFamily="18" charset="0"/>
            </a:endParaRPr>
          </a:p>
        </p:txBody>
      </p:sp>
      <p:sp>
        <p:nvSpPr>
          <p:cNvPr id="115" name="Google Shape;115;p3"/>
          <p:cNvSpPr txBox="1"/>
          <p:nvPr/>
        </p:nvSpPr>
        <p:spPr>
          <a:xfrm>
            <a:off x="2166731" y="316396"/>
            <a:ext cx="13563601" cy="1143000"/>
          </a:xfrm>
          <a:prstGeom prst="rect">
            <a:avLst/>
          </a:prstGeom>
          <a:noFill/>
          <a:ln>
            <a:noFill/>
          </a:ln>
        </p:spPr>
        <p:txBody>
          <a:bodyPr spcFirstLastPara="1" wrap="square" lIns="91425" tIns="45700" rIns="91425" bIns="45700" anchor="ctr" anchorCtr="0">
            <a:normAutofit/>
          </a:bodyPr>
          <a:lstStyle/>
          <a:p>
            <a:pPr algn="just">
              <a:lnSpc>
                <a:spcPct val="150000"/>
              </a:lnSpc>
            </a:pPr>
            <a:r>
              <a:rPr lang="en-US" sz="4000" dirty="0"/>
              <a:t>Types of Business Computer Forensic Technology</a:t>
            </a:r>
            <a:endParaRPr lang="en-US" sz="4000" b="1" dirty="0"/>
          </a:p>
        </p:txBody>
      </p:sp>
      <p:sp>
        <p:nvSpPr>
          <p:cNvPr id="116" name="Google Shape;116;p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5/26/2020</a:t>
            </a:r>
            <a:endParaRPr/>
          </a:p>
        </p:txBody>
      </p:sp>
      <p:sp>
        <p:nvSpPr>
          <p:cNvPr id="117" name="Google Shape;117;p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25</a:t>
            </a:fld>
            <a:r>
              <a:rPr lang="en-US" dirty="0" smtClean="0"/>
              <a:t>/50</a:t>
            </a:r>
            <a:endParaRPr dirty="0"/>
          </a:p>
        </p:txBody>
      </p:sp>
      <p:sp>
        <p:nvSpPr>
          <p:cNvPr id="118" name="Google Shape;118;p3"/>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p>
            <a:pPr lvl="0"/>
            <a:r>
              <a:rPr lang="en-US" dirty="0"/>
              <a:t>DEPARTMENT OF COMPUTER APPLICATIONS</a:t>
            </a:r>
          </a:p>
        </p:txBody>
      </p:sp>
    </p:spTree>
    <p:extLst>
      <p:ext uri="{BB962C8B-B14F-4D97-AF65-F5344CB8AC3E}">
        <p14:creationId xmlns:p14="http://schemas.microsoft.com/office/powerpoint/2010/main" val="1981530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0" name="Freeform 3"/>
          <p:cNvSpPr/>
          <p:nvPr/>
        </p:nvSpPr>
        <p:spPr>
          <a:xfrm>
            <a:off x="7395793" y="9594499"/>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12" name="Google Shape;112;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3"/>
          <p:cNvSpPr txBox="1"/>
          <p:nvPr/>
        </p:nvSpPr>
        <p:spPr>
          <a:xfrm>
            <a:off x="783769" y="1030188"/>
            <a:ext cx="16666029" cy="7721926"/>
          </a:xfrm>
          <a:prstGeom prst="rect">
            <a:avLst/>
          </a:prstGeom>
          <a:noFill/>
          <a:ln>
            <a:noFill/>
          </a:ln>
        </p:spPr>
        <p:txBody>
          <a:bodyPr spcFirstLastPara="1" wrap="square" lIns="91425" tIns="45700" rIns="91425" bIns="45700" anchor="t" anchorCtr="0">
            <a:noAutofit/>
          </a:bodyPr>
          <a:lstStyle/>
          <a:p>
            <a:pPr algn="just"/>
            <a:endParaRPr lang="en-US" sz="3600" dirty="0" smtClean="0"/>
          </a:p>
          <a:p>
            <a:pPr algn="just">
              <a:lnSpc>
                <a:spcPct val="150000"/>
              </a:lnSpc>
            </a:pPr>
            <a:endParaRPr lang="en-US" sz="100" dirty="0"/>
          </a:p>
          <a:p>
            <a:pPr>
              <a:lnSpc>
                <a:spcPct val="150000"/>
              </a:lnSpc>
            </a:pPr>
            <a:r>
              <a:rPr lang="en-US" sz="3600" b="1" dirty="0"/>
              <a:t>Basic Forensic Tools and Techniques</a:t>
            </a:r>
          </a:p>
          <a:p>
            <a:pPr algn="just">
              <a:lnSpc>
                <a:spcPct val="150000"/>
              </a:lnSpc>
            </a:pPr>
            <a:r>
              <a:rPr lang="en-US" sz="3600" dirty="0"/>
              <a:t>The</a:t>
            </a:r>
            <a:r>
              <a:rPr lang="en-US" sz="3600" i="1" dirty="0"/>
              <a:t> Digital Detective Workshop’</a:t>
            </a:r>
            <a:r>
              <a:rPr lang="en-US" sz="3600" dirty="0"/>
              <a:t> from CDS was created to familiarize investigators and security personnel with the basic techniques and tools necessary for a successful investigation of Internet and computer-related crimes. Topics include: types of computer crime, cyber law basics, tracing e-mail to source, digital evidence acquisition, cracking passwords, monitoring computers remotely, tracking on-line activity, finding and recovering hidden and deleted data, locating stolen computers, creating </a:t>
            </a:r>
            <a:r>
              <a:rPr lang="en-US" sz="3600" dirty="0" err="1"/>
              <a:t>trackable</a:t>
            </a:r>
            <a:r>
              <a:rPr lang="en-US" sz="3600" dirty="0"/>
              <a:t> files, identifying software pirates, and so on.</a:t>
            </a:r>
          </a:p>
          <a:p>
            <a:pPr algn="just">
              <a:lnSpc>
                <a:spcPct val="150000"/>
              </a:lnSpc>
            </a:pPr>
            <a:endParaRPr lang="en-US" sz="3600" b="1" dirty="0">
              <a:latin typeface="Cambria" pitchFamily="18" charset="0"/>
              <a:ea typeface="Cambria" pitchFamily="18" charset="0"/>
            </a:endParaRPr>
          </a:p>
        </p:txBody>
      </p:sp>
      <p:sp>
        <p:nvSpPr>
          <p:cNvPr id="115" name="Google Shape;115;p3"/>
          <p:cNvSpPr txBox="1"/>
          <p:nvPr/>
        </p:nvSpPr>
        <p:spPr>
          <a:xfrm>
            <a:off x="2166731" y="316396"/>
            <a:ext cx="13563601" cy="1143000"/>
          </a:xfrm>
          <a:prstGeom prst="rect">
            <a:avLst/>
          </a:prstGeom>
          <a:noFill/>
          <a:ln>
            <a:noFill/>
          </a:ln>
        </p:spPr>
        <p:txBody>
          <a:bodyPr spcFirstLastPara="1" wrap="square" lIns="91425" tIns="45700" rIns="91425" bIns="45700" anchor="ctr" anchorCtr="0">
            <a:normAutofit/>
          </a:bodyPr>
          <a:lstStyle/>
          <a:p>
            <a:pPr algn="just">
              <a:lnSpc>
                <a:spcPct val="150000"/>
              </a:lnSpc>
            </a:pPr>
            <a:r>
              <a:rPr lang="en-US" sz="4000" dirty="0"/>
              <a:t>Types of Business Computer Forensic Technology</a:t>
            </a:r>
            <a:endParaRPr lang="en-US" sz="4000" b="1" dirty="0"/>
          </a:p>
        </p:txBody>
      </p:sp>
      <p:sp>
        <p:nvSpPr>
          <p:cNvPr id="116" name="Google Shape;116;p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5/26/2020</a:t>
            </a:r>
            <a:endParaRPr/>
          </a:p>
        </p:txBody>
      </p:sp>
      <p:sp>
        <p:nvSpPr>
          <p:cNvPr id="117" name="Google Shape;117;p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26</a:t>
            </a:fld>
            <a:r>
              <a:rPr lang="en-US" dirty="0" smtClean="0"/>
              <a:t>/50</a:t>
            </a:r>
            <a:endParaRPr dirty="0"/>
          </a:p>
        </p:txBody>
      </p:sp>
      <p:sp>
        <p:nvSpPr>
          <p:cNvPr id="118" name="Google Shape;118;p3"/>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p>
            <a:pPr lvl="0"/>
            <a:r>
              <a:rPr lang="en-US" dirty="0"/>
              <a:t>DEPARTMENT OF COMPUTER APPLICATIONS</a:t>
            </a:r>
          </a:p>
        </p:txBody>
      </p:sp>
    </p:spTree>
    <p:extLst>
      <p:ext uri="{BB962C8B-B14F-4D97-AF65-F5344CB8AC3E}">
        <p14:creationId xmlns:p14="http://schemas.microsoft.com/office/powerpoint/2010/main" val="3665466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0" name="Freeform 3"/>
          <p:cNvSpPr/>
          <p:nvPr/>
        </p:nvSpPr>
        <p:spPr>
          <a:xfrm>
            <a:off x="7395793" y="9594499"/>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12" name="Google Shape;112;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3"/>
          <p:cNvSpPr txBox="1"/>
          <p:nvPr/>
        </p:nvSpPr>
        <p:spPr>
          <a:xfrm>
            <a:off x="783769" y="1030188"/>
            <a:ext cx="16666029" cy="7721926"/>
          </a:xfrm>
          <a:prstGeom prst="rect">
            <a:avLst/>
          </a:prstGeom>
          <a:noFill/>
          <a:ln>
            <a:noFill/>
          </a:ln>
        </p:spPr>
        <p:txBody>
          <a:bodyPr spcFirstLastPara="1" wrap="square" lIns="91425" tIns="45700" rIns="91425" bIns="45700" anchor="t" anchorCtr="0">
            <a:noAutofit/>
          </a:bodyPr>
          <a:lstStyle/>
          <a:p>
            <a:pPr algn="just"/>
            <a:endParaRPr lang="en-US" sz="3600" dirty="0" smtClean="0"/>
          </a:p>
          <a:p>
            <a:pPr algn="just">
              <a:lnSpc>
                <a:spcPct val="150000"/>
              </a:lnSpc>
            </a:pPr>
            <a:endParaRPr lang="en-US" sz="100" dirty="0"/>
          </a:p>
          <a:p>
            <a:pPr>
              <a:lnSpc>
                <a:spcPct val="150000"/>
              </a:lnSpc>
            </a:pPr>
            <a:r>
              <a:rPr lang="en-US" sz="3600" b="1" dirty="0"/>
              <a:t>Basic Forensic Tools and Techniques</a:t>
            </a:r>
          </a:p>
          <a:p>
            <a:pPr algn="just">
              <a:lnSpc>
                <a:spcPct val="150000"/>
              </a:lnSpc>
            </a:pPr>
            <a:r>
              <a:rPr lang="en-US" sz="3600" dirty="0"/>
              <a:t>The</a:t>
            </a:r>
            <a:r>
              <a:rPr lang="en-US" sz="3600" i="1" dirty="0"/>
              <a:t> Digital Detective Workshop’</a:t>
            </a:r>
            <a:r>
              <a:rPr lang="en-US" sz="3600" dirty="0"/>
              <a:t> from CDS was created to familiarize investigators and security personnel with the basic techniques and tools necessary for a successful investigation of Internet and computer-related crimes. Topics include: types of computer crime, cyber law basics, tracing e-mail to source, digital evidence acquisition, cracking passwords, monitoring computers remotely, tracking on-line activity, finding and recovering hidden and deleted data, locating stolen computers, creating </a:t>
            </a:r>
            <a:r>
              <a:rPr lang="en-US" sz="3600" dirty="0" err="1"/>
              <a:t>trackable</a:t>
            </a:r>
            <a:r>
              <a:rPr lang="en-US" sz="3600" dirty="0"/>
              <a:t> files, identifying software pirates, and so on.</a:t>
            </a:r>
          </a:p>
          <a:p>
            <a:pPr algn="just">
              <a:lnSpc>
                <a:spcPct val="150000"/>
              </a:lnSpc>
            </a:pPr>
            <a:endParaRPr lang="en-US" sz="3600" b="1" dirty="0">
              <a:latin typeface="Cambria" pitchFamily="18" charset="0"/>
              <a:ea typeface="Cambria" pitchFamily="18" charset="0"/>
            </a:endParaRPr>
          </a:p>
        </p:txBody>
      </p:sp>
      <p:sp>
        <p:nvSpPr>
          <p:cNvPr id="115" name="Google Shape;115;p3"/>
          <p:cNvSpPr txBox="1"/>
          <p:nvPr/>
        </p:nvSpPr>
        <p:spPr>
          <a:xfrm>
            <a:off x="2166731" y="316396"/>
            <a:ext cx="13563601" cy="1143000"/>
          </a:xfrm>
          <a:prstGeom prst="rect">
            <a:avLst/>
          </a:prstGeom>
          <a:noFill/>
          <a:ln>
            <a:noFill/>
          </a:ln>
        </p:spPr>
        <p:txBody>
          <a:bodyPr spcFirstLastPara="1" wrap="square" lIns="91425" tIns="45700" rIns="91425" bIns="45700" anchor="ctr" anchorCtr="0">
            <a:normAutofit/>
          </a:bodyPr>
          <a:lstStyle/>
          <a:p>
            <a:pPr algn="just">
              <a:lnSpc>
                <a:spcPct val="150000"/>
              </a:lnSpc>
            </a:pPr>
            <a:r>
              <a:rPr lang="en-US" sz="4000" dirty="0"/>
              <a:t>Types of Business Computer Forensic Technology</a:t>
            </a:r>
            <a:endParaRPr lang="en-US" sz="4000" b="1" dirty="0"/>
          </a:p>
        </p:txBody>
      </p:sp>
      <p:sp>
        <p:nvSpPr>
          <p:cNvPr id="116" name="Google Shape;116;p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5/26/2020</a:t>
            </a:r>
            <a:endParaRPr/>
          </a:p>
        </p:txBody>
      </p:sp>
      <p:sp>
        <p:nvSpPr>
          <p:cNvPr id="117" name="Google Shape;117;p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27</a:t>
            </a:fld>
            <a:r>
              <a:rPr lang="en-US" dirty="0" smtClean="0"/>
              <a:t>/50</a:t>
            </a:r>
            <a:endParaRPr dirty="0"/>
          </a:p>
        </p:txBody>
      </p:sp>
      <p:sp>
        <p:nvSpPr>
          <p:cNvPr id="118" name="Google Shape;118;p3"/>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p>
            <a:pPr lvl="0"/>
            <a:r>
              <a:rPr lang="en-US" dirty="0"/>
              <a:t>DEPARTMENT OF COMPUTER APPLICATIONS</a:t>
            </a:r>
          </a:p>
        </p:txBody>
      </p:sp>
    </p:spTree>
    <p:extLst>
      <p:ext uri="{BB962C8B-B14F-4D97-AF65-F5344CB8AC3E}">
        <p14:creationId xmlns:p14="http://schemas.microsoft.com/office/powerpoint/2010/main" val="1811747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3429000" y="647700"/>
            <a:ext cx="11887200" cy="646290"/>
          </a:xfrm>
          <a:prstGeom prst="rect">
            <a:avLst/>
          </a:prstGeom>
          <a:noFill/>
          <a:ln>
            <a:noFill/>
          </a:ln>
        </p:spPr>
        <p:txBody>
          <a:bodyPr spcFirstLastPara="1" wrap="square" lIns="91425" tIns="45700" rIns="91425" bIns="45700" anchor="t" anchorCtr="0">
            <a:spAutoFit/>
          </a:bodyPr>
          <a:lstStyle/>
          <a:p>
            <a:pPr lvl="0" algn="ctr"/>
            <a:r>
              <a:rPr lang="en-IN" sz="3600" dirty="0"/>
              <a:t>Computer Forensic Services</a:t>
            </a:r>
            <a:endParaRPr sz="3600" b="0" i="0" u="none" strike="noStrike" cap="none" dirty="0">
              <a:solidFill>
                <a:schemeClr val="dk1"/>
              </a:solidFill>
              <a:latin typeface="Cambria"/>
              <a:ea typeface="Cambria"/>
              <a:cs typeface="Cambria"/>
              <a:sym typeface="Cambria"/>
            </a:endParaRPr>
          </a:p>
        </p:txBody>
      </p:sp>
      <p:sp>
        <p:nvSpPr>
          <p:cNvPr id="102" name="Google Shape;102;p2"/>
          <p:cNvSpPr/>
          <p:nvPr/>
        </p:nvSpPr>
        <p:spPr>
          <a:xfrm>
            <a:off x="1066799" y="1714499"/>
            <a:ext cx="15952237" cy="7248098"/>
          </a:xfrm>
          <a:prstGeom prst="rect">
            <a:avLst/>
          </a:prstGeom>
          <a:noFill/>
          <a:ln>
            <a:noFill/>
          </a:ln>
        </p:spPr>
        <p:txBody>
          <a:bodyPr spcFirstLastPara="1" wrap="square" lIns="91425" tIns="45700" rIns="91425" bIns="45700" anchor="t" anchorCtr="0">
            <a:spAutoFit/>
          </a:bodyPr>
          <a:lstStyle/>
          <a:p>
            <a:pPr fontAlgn="base"/>
            <a:r>
              <a:rPr lang="en-US" sz="3600" b="1" dirty="0"/>
              <a:t>Computer Forensics</a:t>
            </a:r>
          </a:p>
          <a:p>
            <a:pPr algn="just" fontAlgn="base">
              <a:lnSpc>
                <a:spcPct val="150000"/>
              </a:lnSpc>
            </a:pPr>
            <a:r>
              <a:rPr lang="en-US" sz="3600" dirty="0"/>
              <a:t>There’s been a significant rise in the amount of computer and internet related crime in recent years. This is hardly surprising as we increasingly rely on computers and the internet to carry out transactions and store and exchange information. The very nature of computers means that whatever you do leaves a trail of evidence, but in order to be used in court this needs to be gathered and handled in such a way that it isn’t compromised. This is where </a:t>
            </a:r>
            <a:r>
              <a:rPr lang="en-US" sz="3600" dirty="0">
                <a:hlinkClick r:id="rId3" tooltip="Digital Forensic Services"/>
              </a:rPr>
              <a:t>digital forensics</a:t>
            </a:r>
            <a:r>
              <a:rPr lang="en-US" sz="3600" dirty="0"/>
              <a:t> comes into play.</a:t>
            </a:r>
          </a:p>
          <a:p>
            <a:pPr marL="514350" lvl="0" indent="-514350" algn="just">
              <a:lnSpc>
                <a:spcPct val="150000"/>
              </a:lnSpc>
              <a:buClr>
                <a:schemeClr val="dk1"/>
              </a:buClr>
              <a:buSzPts val="3400"/>
              <a:buFont typeface="Calibri"/>
              <a:buAutoNum type="arabicPeriod"/>
            </a:pPr>
            <a:endParaRPr sz="3400" b="0" i="0" u="none" strike="noStrike" cap="none" dirty="0">
              <a:solidFill>
                <a:schemeClr val="dk1"/>
              </a:solidFill>
              <a:latin typeface="Cambria"/>
              <a:ea typeface="Cambria"/>
              <a:cs typeface="Cambria"/>
              <a:sym typeface="Cambria"/>
            </a:endParaRPr>
          </a:p>
        </p:txBody>
      </p:sp>
      <p:sp>
        <p:nvSpPr>
          <p:cNvPr id="104" name="Google Shape;104;p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5/26/2020</a:t>
            </a:r>
            <a:endParaRPr/>
          </a:p>
        </p:txBody>
      </p:sp>
      <p:sp>
        <p:nvSpPr>
          <p:cNvPr id="105" name="Google Shape;105;p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3</a:t>
            </a:fld>
            <a:r>
              <a:rPr lang="en-US" dirty="0" smtClean="0"/>
              <a:t>/50</a:t>
            </a:r>
            <a:endParaRPr dirty="0"/>
          </a:p>
        </p:txBody>
      </p:sp>
      <p:sp>
        <p:nvSpPr>
          <p:cNvPr id="106" name="Google Shape;106;p2"/>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t>DEPARTMENT OF COMPUTER APPLICATIONS</a:t>
            </a:r>
            <a:endParaRPr dirty="0"/>
          </a:p>
        </p:txBody>
      </p:sp>
      <p:sp>
        <p:nvSpPr>
          <p:cNvPr id="2" name="AutoShape 2" descr="What Is Computer Hardware ? | Computer Hardware Explaine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Tree>
    <p:extLst>
      <p:ext uri="{BB962C8B-B14F-4D97-AF65-F5344CB8AC3E}">
        <p14:creationId xmlns:p14="http://schemas.microsoft.com/office/powerpoint/2010/main" val="1451211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3429000" y="647700"/>
            <a:ext cx="11887200" cy="646290"/>
          </a:xfrm>
          <a:prstGeom prst="rect">
            <a:avLst/>
          </a:prstGeom>
          <a:noFill/>
          <a:ln>
            <a:noFill/>
          </a:ln>
        </p:spPr>
        <p:txBody>
          <a:bodyPr spcFirstLastPara="1" wrap="square" lIns="91425" tIns="45700" rIns="91425" bIns="45700" anchor="t" anchorCtr="0">
            <a:spAutoFit/>
          </a:bodyPr>
          <a:lstStyle/>
          <a:p>
            <a:pPr lvl="0" algn="ctr"/>
            <a:r>
              <a:rPr lang="en-IN" sz="3600" dirty="0"/>
              <a:t>Computer Forensic Services</a:t>
            </a:r>
            <a:endParaRPr sz="3600" b="0" i="0" u="none" strike="noStrike" cap="none" dirty="0">
              <a:solidFill>
                <a:schemeClr val="dk1"/>
              </a:solidFill>
              <a:latin typeface="Cambria"/>
              <a:ea typeface="Cambria"/>
              <a:cs typeface="Cambria"/>
              <a:sym typeface="Cambria"/>
            </a:endParaRPr>
          </a:p>
        </p:txBody>
      </p:sp>
      <p:sp>
        <p:nvSpPr>
          <p:cNvPr id="102" name="Google Shape;102;p2"/>
          <p:cNvSpPr/>
          <p:nvPr/>
        </p:nvSpPr>
        <p:spPr>
          <a:xfrm>
            <a:off x="1066799" y="1714499"/>
            <a:ext cx="15952237" cy="5078273"/>
          </a:xfrm>
          <a:prstGeom prst="rect">
            <a:avLst/>
          </a:prstGeom>
          <a:noFill/>
          <a:ln>
            <a:noFill/>
          </a:ln>
        </p:spPr>
        <p:txBody>
          <a:bodyPr spcFirstLastPara="1" wrap="square" lIns="91425" tIns="45700" rIns="91425" bIns="45700" anchor="t" anchorCtr="0">
            <a:spAutoFit/>
          </a:bodyPr>
          <a:lstStyle/>
          <a:p>
            <a:pPr marL="514350" lvl="0" indent="-514350" algn="just">
              <a:lnSpc>
                <a:spcPct val="150000"/>
              </a:lnSpc>
              <a:buClr>
                <a:schemeClr val="dk1"/>
              </a:buClr>
              <a:buSzPts val="3400"/>
              <a:buFont typeface="Calibri"/>
              <a:buAutoNum type="arabicPeriod"/>
            </a:pPr>
            <a:r>
              <a:rPr lang="en-US" sz="3600" dirty="0"/>
              <a:t>Though the gathering of digital evidence now plays a key part in the investigation of many crimes, it’s also used by a growing number of businesses. The skills of a computer investigator can be useful in uncovering misuse of company computers or email, or the copying and leaking of data from within an </a:t>
            </a:r>
            <a:r>
              <a:rPr lang="en-US" sz="3600" dirty="0" err="1"/>
              <a:t>organisation</a:t>
            </a:r>
            <a:r>
              <a:rPr lang="en-US" sz="3600" dirty="0"/>
              <a:t>. Our services can of course be adapted to meet the specific needs of the client.</a:t>
            </a:r>
            <a:endParaRPr sz="3400" b="0" i="0" u="none" strike="noStrike" cap="none" dirty="0">
              <a:solidFill>
                <a:schemeClr val="dk1"/>
              </a:solidFill>
              <a:latin typeface="Cambria"/>
              <a:ea typeface="Cambria"/>
              <a:cs typeface="Cambria"/>
              <a:sym typeface="Cambria"/>
            </a:endParaRPr>
          </a:p>
        </p:txBody>
      </p:sp>
      <p:sp>
        <p:nvSpPr>
          <p:cNvPr id="104" name="Google Shape;104;p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5/26/2020</a:t>
            </a:r>
            <a:endParaRPr/>
          </a:p>
        </p:txBody>
      </p:sp>
      <p:sp>
        <p:nvSpPr>
          <p:cNvPr id="105" name="Google Shape;105;p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4</a:t>
            </a:fld>
            <a:r>
              <a:rPr lang="en-US" dirty="0" smtClean="0"/>
              <a:t>/50</a:t>
            </a:r>
            <a:endParaRPr dirty="0"/>
          </a:p>
        </p:txBody>
      </p:sp>
      <p:sp>
        <p:nvSpPr>
          <p:cNvPr id="106" name="Google Shape;106;p2"/>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t>DEPARTMENT OF COMPUTER APPLICATIONS</a:t>
            </a:r>
            <a:endParaRPr dirty="0"/>
          </a:p>
        </p:txBody>
      </p:sp>
      <p:sp>
        <p:nvSpPr>
          <p:cNvPr id="2" name="AutoShape 2" descr="What Is Computer Hardware ? | Computer Hardware Explaine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Tree>
    <p:extLst>
      <p:ext uri="{BB962C8B-B14F-4D97-AF65-F5344CB8AC3E}">
        <p14:creationId xmlns:p14="http://schemas.microsoft.com/office/powerpoint/2010/main" val="1270750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3429000" y="647700"/>
            <a:ext cx="11887200" cy="646290"/>
          </a:xfrm>
          <a:prstGeom prst="rect">
            <a:avLst/>
          </a:prstGeom>
          <a:noFill/>
          <a:ln>
            <a:noFill/>
          </a:ln>
        </p:spPr>
        <p:txBody>
          <a:bodyPr spcFirstLastPara="1" wrap="square" lIns="91425" tIns="45700" rIns="91425" bIns="45700" anchor="t" anchorCtr="0">
            <a:spAutoFit/>
          </a:bodyPr>
          <a:lstStyle/>
          <a:p>
            <a:pPr lvl="0" algn="ctr"/>
            <a:r>
              <a:rPr lang="en-IN" sz="3600" dirty="0"/>
              <a:t>Computer Forensic Services</a:t>
            </a:r>
            <a:endParaRPr sz="3600" b="0" i="0" u="none" strike="noStrike" cap="none" dirty="0">
              <a:solidFill>
                <a:schemeClr val="dk1"/>
              </a:solidFill>
              <a:latin typeface="Cambria"/>
              <a:ea typeface="Cambria"/>
              <a:cs typeface="Cambria"/>
              <a:sym typeface="Cambria"/>
            </a:endParaRPr>
          </a:p>
        </p:txBody>
      </p:sp>
      <p:sp>
        <p:nvSpPr>
          <p:cNvPr id="102" name="Google Shape;102;p2"/>
          <p:cNvSpPr/>
          <p:nvPr/>
        </p:nvSpPr>
        <p:spPr>
          <a:xfrm>
            <a:off x="1066799" y="1714499"/>
            <a:ext cx="15952237" cy="7525097"/>
          </a:xfrm>
          <a:prstGeom prst="rect">
            <a:avLst/>
          </a:prstGeom>
          <a:noFill/>
          <a:ln>
            <a:noFill/>
          </a:ln>
        </p:spPr>
        <p:txBody>
          <a:bodyPr spcFirstLastPara="1" wrap="square" lIns="91425" tIns="45700" rIns="91425" bIns="45700" anchor="t" anchorCtr="0">
            <a:spAutoFit/>
          </a:bodyPr>
          <a:lstStyle/>
          <a:p>
            <a:pPr algn="just" fontAlgn="base">
              <a:lnSpc>
                <a:spcPct val="150000"/>
              </a:lnSpc>
            </a:pPr>
            <a:r>
              <a:rPr lang="en-US" sz="3600" b="1" dirty="0"/>
              <a:t>Workplace and Fraud Investigation</a:t>
            </a:r>
          </a:p>
          <a:p>
            <a:pPr algn="just" fontAlgn="base">
              <a:lnSpc>
                <a:spcPct val="150000"/>
              </a:lnSpc>
            </a:pPr>
            <a:r>
              <a:rPr lang="en-US" sz="3600" dirty="0"/>
              <a:t>Often abuses of computer and other digital systems happen in the workplace. This can take a number of forms such as staff viewing inappropriate material using work internet connections, or passing commercially sensitive information to competitors. In some cases maybe even setting up a new business in opposition to their employer. Forensic examination of computers and mobile devices can reveal what has been happening.  Computer investigations are something that can be carried out covertly if required.</a:t>
            </a:r>
          </a:p>
          <a:p>
            <a:pPr lvl="0" algn="just">
              <a:lnSpc>
                <a:spcPct val="150000"/>
              </a:lnSpc>
              <a:buClr>
                <a:schemeClr val="dk1"/>
              </a:buClr>
              <a:buSzPts val="3400"/>
            </a:pPr>
            <a:endParaRPr sz="3400" b="0" i="0" u="none" strike="noStrike" cap="none" dirty="0">
              <a:solidFill>
                <a:schemeClr val="dk1"/>
              </a:solidFill>
              <a:latin typeface="Cambria"/>
              <a:ea typeface="Cambria"/>
              <a:cs typeface="Cambria"/>
              <a:sym typeface="Cambria"/>
            </a:endParaRPr>
          </a:p>
        </p:txBody>
      </p:sp>
      <p:sp>
        <p:nvSpPr>
          <p:cNvPr id="104" name="Google Shape;104;p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5/26/2020</a:t>
            </a:r>
            <a:endParaRPr/>
          </a:p>
        </p:txBody>
      </p:sp>
      <p:sp>
        <p:nvSpPr>
          <p:cNvPr id="105" name="Google Shape;105;p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5</a:t>
            </a:fld>
            <a:r>
              <a:rPr lang="en-US" dirty="0" smtClean="0"/>
              <a:t>/50</a:t>
            </a:r>
            <a:endParaRPr dirty="0"/>
          </a:p>
        </p:txBody>
      </p:sp>
      <p:sp>
        <p:nvSpPr>
          <p:cNvPr id="106" name="Google Shape;106;p2"/>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t>DEPARTMENT OF COMPUTER APPLICATIONS</a:t>
            </a:r>
            <a:endParaRPr dirty="0"/>
          </a:p>
        </p:txBody>
      </p:sp>
      <p:sp>
        <p:nvSpPr>
          <p:cNvPr id="2" name="AutoShape 2" descr="What Is Computer Hardware ? | Computer Hardware Explaine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Tree>
    <p:extLst>
      <p:ext uri="{BB962C8B-B14F-4D97-AF65-F5344CB8AC3E}">
        <p14:creationId xmlns:p14="http://schemas.microsoft.com/office/powerpoint/2010/main" val="1522344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3429000" y="647700"/>
            <a:ext cx="11887200" cy="646290"/>
          </a:xfrm>
          <a:prstGeom prst="rect">
            <a:avLst/>
          </a:prstGeom>
          <a:noFill/>
          <a:ln>
            <a:noFill/>
          </a:ln>
        </p:spPr>
        <p:txBody>
          <a:bodyPr spcFirstLastPara="1" wrap="square" lIns="91425" tIns="45700" rIns="91425" bIns="45700" anchor="t" anchorCtr="0">
            <a:spAutoFit/>
          </a:bodyPr>
          <a:lstStyle/>
          <a:p>
            <a:pPr lvl="0" algn="ctr"/>
            <a:r>
              <a:rPr lang="en-IN" sz="3600" dirty="0"/>
              <a:t>Computer Forensic Services</a:t>
            </a:r>
            <a:endParaRPr sz="3600" b="0" i="0" u="none" strike="noStrike" cap="none" dirty="0">
              <a:solidFill>
                <a:schemeClr val="dk1"/>
              </a:solidFill>
              <a:latin typeface="Cambria"/>
              <a:ea typeface="Cambria"/>
              <a:cs typeface="Cambria"/>
              <a:sym typeface="Cambria"/>
            </a:endParaRPr>
          </a:p>
        </p:txBody>
      </p:sp>
      <p:sp>
        <p:nvSpPr>
          <p:cNvPr id="102" name="Google Shape;102;p2"/>
          <p:cNvSpPr/>
          <p:nvPr/>
        </p:nvSpPr>
        <p:spPr>
          <a:xfrm>
            <a:off x="1066799" y="1714499"/>
            <a:ext cx="15952237" cy="5909270"/>
          </a:xfrm>
          <a:prstGeom prst="rect">
            <a:avLst/>
          </a:prstGeom>
          <a:noFill/>
          <a:ln>
            <a:noFill/>
          </a:ln>
        </p:spPr>
        <p:txBody>
          <a:bodyPr spcFirstLastPara="1" wrap="square" lIns="91425" tIns="45700" rIns="91425" bIns="45700" anchor="t" anchorCtr="0">
            <a:spAutoFit/>
          </a:bodyPr>
          <a:lstStyle/>
          <a:p>
            <a:pPr algn="just" fontAlgn="base">
              <a:lnSpc>
                <a:spcPct val="150000"/>
              </a:lnSpc>
            </a:pPr>
            <a:r>
              <a:rPr lang="en-US" sz="3600" dirty="0"/>
              <a:t>In some cases this activity may amount to actual fraud. Most financial and other transactions today are recorded electronically and devices in an </a:t>
            </a:r>
            <a:r>
              <a:rPr lang="en-US" sz="3600" dirty="0" smtClean="0"/>
              <a:t>organization </a:t>
            </a:r>
            <a:r>
              <a:rPr lang="en-US" sz="3600" dirty="0"/>
              <a:t>may therefore need to be examined to determine if fraudulent activity has taken place. Transaction information is only part of the story though. Often other documents and emails can help identify the falsifying of stock records or invoices which in turn can indicate that fraudulent activity has taken place.</a:t>
            </a:r>
            <a:endParaRPr sz="3400" b="0" i="0" u="none" strike="noStrike" cap="none" dirty="0">
              <a:solidFill>
                <a:schemeClr val="dk1"/>
              </a:solidFill>
              <a:latin typeface="Cambria"/>
              <a:ea typeface="Cambria"/>
              <a:cs typeface="Cambria"/>
              <a:sym typeface="Cambria"/>
            </a:endParaRPr>
          </a:p>
        </p:txBody>
      </p:sp>
      <p:sp>
        <p:nvSpPr>
          <p:cNvPr id="104" name="Google Shape;104;p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5/26/2020</a:t>
            </a:r>
            <a:endParaRPr/>
          </a:p>
        </p:txBody>
      </p:sp>
      <p:sp>
        <p:nvSpPr>
          <p:cNvPr id="105" name="Google Shape;105;p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6</a:t>
            </a:fld>
            <a:r>
              <a:rPr lang="en-US" dirty="0" smtClean="0"/>
              <a:t>/50</a:t>
            </a:r>
            <a:endParaRPr dirty="0"/>
          </a:p>
        </p:txBody>
      </p:sp>
      <p:sp>
        <p:nvSpPr>
          <p:cNvPr id="106" name="Google Shape;106;p2"/>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t>DEPARTMENT OF COMPUTER APPLICATIONS</a:t>
            </a:r>
            <a:endParaRPr dirty="0"/>
          </a:p>
        </p:txBody>
      </p:sp>
      <p:sp>
        <p:nvSpPr>
          <p:cNvPr id="2" name="AutoShape 2" descr="What Is Computer Hardware ? | Computer Hardware Explaine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Tree>
    <p:extLst>
      <p:ext uri="{BB962C8B-B14F-4D97-AF65-F5344CB8AC3E}">
        <p14:creationId xmlns:p14="http://schemas.microsoft.com/office/powerpoint/2010/main" val="280990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3429000" y="647700"/>
            <a:ext cx="11887200" cy="646290"/>
          </a:xfrm>
          <a:prstGeom prst="rect">
            <a:avLst/>
          </a:prstGeom>
          <a:noFill/>
          <a:ln>
            <a:noFill/>
          </a:ln>
        </p:spPr>
        <p:txBody>
          <a:bodyPr spcFirstLastPara="1" wrap="square" lIns="91425" tIns="45700" rIns="91425" bIns="45700" anchor="t" anchorCtr="0">
            <a:spAutoFit/>
          </a:bodyPr>
          <a:lstStyle/>
          <a:p>
            <a:pPr lvl="0" algn="ctr"/>
            <a:r>
              <a:rPr lang="en-IN" sz="3600" dirty="0"/>
              <a:t>Computer Forensic Services</a:t>
            </a:r>
            <a:endParaRPr sz="3600" b="0" i="0" u="none" strike="noStrike" cap="none" dirty="0">
              <a:solidFill>
                <a:schemeClr val="dk1"/>
              </a:solidFill>
              <a:latin typeface="Cambria"/>
              <a:ea typeface="Cambria"/>
              <a:cs typeface="Cambria"/>
              <a:sym typeface="Cambria"/>
            </a:endParaRPr>
          </a:p>
        </p:txBody>
      </p:sp>
      <p:sp>
        <p:nvSpPr>
          <p:cNvPr id="102" name="Google Shape;102;p2"/>
          <p:cNvSpPr/>
          <p:nvPr/>
        </p:nvSpPr>
        <p:spPr>
          <a:xfrm>
            <a:off x="1066799" y="1714499"/>
            <a:ext cx="15952237" cy="5401438"/>
          </a:xfrm>
          <a:prstGeom prst="rect">
            <a:avLst/>
          </a:prstGeom>
          <a:noFill/>
          <a:ln>
            <a:noFill/>
          </a:ln>
        </p:spPr>
        <p:txBody>
          <a:bodyPr spcFirstLastPara="1" wrap="square" lIns="91425" tIns="45700" rIns="91425" bIns="45700" anchor="t" anchorCtr="0">
            <a:spAutoFit/>
          </a:bodyPr>
          <a:lstStyle/>
          <a:p>
            <a:pPr algn="just" fontAlgn="base">
              <a:lnSpc>
                <a:spcPct val="150000"/>
              </a:lnSpc>
            </a:pPr>
            <a:r>
              <a:rPr lang="en-US" sz="3600" dirty="0"/>
              <a:t>The problem is that these logs are often overwritten on a rolling basis so evidence can be wiped out. When signs of a problem are detected therefore it’s vital to act fast in order to preserve information. Having an experienced digital forensic expert do this is essential as the information may end up as evidence in a court case and if it’s incorrectly handled it could </a:t>
            </a:r>
            <a:r>
              <a:rPr lang="en-US" sz="3600" dirty="0" err="1"/>
              <a:t>jeopardise</a:t>
            </a:r>
            <a:r>
              <a:rPr lang="en-US" sz="3600" dirty="0"/>
              <a:t> the outcome.</a:t>
            </a:r>
          </a:p>
          <a:p>
            <a:pPr algn="just" fontAlgn="base">
              <a:lnSpc>
                <a:spcPct val="150000"/>
              </a:lnSpc>
            </a:pPr>
            <a:endParaRPr lang="en-US" dirty="0">
              <a:sym typeface="Cambria"/>
            </a:endParaRPr>
          </a:p>
        </p:txBody>
      </p:sp>
      <p:sp>
        <p:nvSpPr>
          <p:cNvPr id="104" name="Google Shape;104;p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5/26/2020</a:t>
            </a:r>
            <a:endParaRPr/>
          </a:p>
        </p:txBody>
      </p:sp>
      <p:sp>
        <p:nvSpPr>
          <p:cNvPr id="105" name="Google Shape;105;p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7</a:t>
            </a:fld>
            <a:r>
              <a:rPr lang="en-US" dirty="0" smtClean="0"/>
              <a:t>/50</a:t>
            </a:r>
            <a:endParaRPr dirty="0"/>
          </a:p>
        </p:txBody>
      </p:sp>
      <p:sp>
        <p:nvSpPr>
          <p:cNvPr id="106" name="Google Shape;106;p2"/>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t>DEPARTMENT OF COMPUTER APPLICATIONS</a:t>
            </a:r>
            <a:endParaRPr dirty="0"/>
          </a:p>
        </p:txBody>
      </p:sp>
      <p:sp>
        <p:nvSpPr>
          <p:cNvPr id="2" name="AutoShape 2" descr="What Is Computer Hardware ? | Computer Hardware Explaine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Tree>
    <p:extLst>
      <p:ext uri="{BB962C8B-B14F-4D97-AF65-F5344CB8AC3E}">
        <p14:creationId xmlns:p14="http://schemas.microsoft.com/office/powerpoint/2010/main" val="21513956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3429000" y="647700"/>
            <a:ext cx="11887200" cy="646290"/>
          </a:xfrm>
          <a:prstGeom prst="rect">
            <a:avLst/>
          </a:prstGeom>
          <a:noFill/>
          <a:ln>
            <a:noFill/>
          </a:ln>
        </p:spPr>
        <p:txBody>
          <a:bodyPr spcFirstLastPara="1" wrap="square" lIns="91425" tIns="45700" rIns="91425" bIns="45700" anchor="t" anchorCtr="0">
            <a:spAutoFit/>
          </a:bodyPr>
          <a:lstStyle/>
          <a:p>
            <a:pPr lvl="0" algn="ctr"/>
            <a:r>
              <a:rPr lang="en-IN" sz="3600" dirty="0"/>
              <a:t>Computer Forensic Services</a:t>
            </a:r>
            <a:endParaRPr sz="3600" b="0" i="0" u="none" strike="noStrike" cap="none" dirty="0">
              <a:solidFill>
                <a:schemeClr val="dk1"/>
              </a:solidFill>
              <a:latin typeface="Cambria"/>
              <a:ea typeface="Cambria"/>
              <a:cs typeface="Cambria"/>
              <a:sym typeface="Cambria"/>
            </a:endParaRPr>
          </a:p>
        </p:txBody>
      </p:sp>
      <p:sp>
        <p:nvSpPr>
          <p:cNvPr id="102" name="Google Shape;102;p2"/>
          <p:cNvSpPr/>
          <p:nvPr/>
        </p:nvSpPr>
        <p:spPr>
          <a:xfrm>
            <a:off x="1066799" y="1714499"/>
            <a:ext cx="15952237" cy="6740266"/>
          </a:xfrm>
          <a:prstGeom prst="rect">
            <a:avLst/>
          </a:prstGeom>
          <a:noFill/>
          <a:ln>
            <a:noFill/>
          </a:ln>
        </p:spPr>
        <p:txBody>
          <a:bodyPr spcFirstLastPara="1" wrap="square" lIns="91425" tIns="45700" rIns="91425" bIns="45700" anchor="t" anchorCtr="0">
            <a:spAutoFit/>
          </a:bodyPr>
          <a:lstStyle/>
          <a:p>
            <a:pPr algn="just" fontAlgn="base">
              <a:lnSpc>
                <a:spcPct val="150000"/>
              </a:lnSpc>
            </a:pPr>
            <a:r>
              <a:rPr lang="en-US" sz="3600" b="1" dirty="0"/>
              <a:t>Computer Hacking Investigations</a:t>
            </a:r>
          </a:p>
          <a:p>
            <a:pPr algn="just" fontAlgn="base">
              <a:lnSpc>
                <a:spcPct val="150000"/>
              </a:lnSpc>
            </a:pPr>
            <a:r>
              <a:rPr lang="en-US" sz="3600" dirty="0"/>
              <a:t>Another problem faced by businesses today is </a:t>
            </a:r>
            <a:r>
              <a:rPr lang="en-US" sz="3600" dirty="0" smtClean="0"/>
              <a:t>unauthorized </a:t>
            </a:r>
            <a:r>
              <a:rPr lang="en-US" sz="3600" dirty="0"/>
              <a:t>access to information. This can take place internally through the misuse of legitimate credentials, or by someone trying to break into a system from outside.</a:t>
            </a:r>
          </a:p>
          <a:p>
            <a:pPr algn="just" fontAlgn="base">
              <a:lnSpc>
                <a:spcPct val="150000"/>
              </a:lnSpc>
            </a:pPr>
            <a:r>
              <a:rPr lang="en-US" sz="3600" dirty="0"/>
              <a:t>Hacking and </a:t>
            </a:r>
            <a:r>
              <a:rPr lang="en-US" sz="3600" dirty="0" smtClean="0"/>
              <a:t>unauthorized </a:t>
            </a:r>
            <a:r>
              <a:rPr lang="en-US" sz="3600" dirty="0"/>
              <a:t>access can often go undetected until some other activity – such as actual theft of data – has taken place. There are usually log files available that record access to a computer by particular users or from particular internet addresses. </a:t>
            </a:r>
            <a:endParaRPr sz="3400" b="0" i="0" u="none" strike="noStrike" cap="none" dirty="0">
              <a:solidFill>
                <a:schemeClr val="dk1"/>
              </a:solidFill>
              <a:latin typeface="Cambria"/>
              <a:ea typeface="Cambria"/>
              <a:cs typeface="Cambria"/>
              <a:sym typeface="Cambria"/>
            </a:endParaRPr>
          </a:p>
        </p:txBody>
      </p:sp>
      <p:sp>
        <p:nvSpPr>
          <p:cNvPr id="104" name="Google Shape;104;p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5/26/2020</a:t>
            </a:r>
            <a:endParaRPr/>
          </a:p>
        </p:txBody>
      </p:sp>
      <p:sp>
        <p:nvSpPr>
          <p:cNvPr id="105" name="Google Shape;105;p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8</a:t>
            </a:fld>
            <a:r>
              <a:rPr lang="en-US" dirty="0" smtClean="0"/>
              <a:t>/50</a:t>
            </a:r>
            <a:endParaRPr dirty="0"/>
          </a:p>
        </p:txBody>
      </p:sp>
      <p:sp>
        <p:nvSpPr>
          <p:cNvPr id="106" name="Google Shape;106;p2"/>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t>DEPARTMENT OF COMPUTER APPLICATIONS</a:t>
            </a:r>
            <a:endParaRPr dirty="0"/>
          </a:p>
        </p:txBody>
      </p:sp>
      <p:sp>
        <p:nvSpPr>
          <p:cNvPr id="2" name="AutoShape 2" descr="What Is Computer Hardware ? | Computer Hardware Explaine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Tree>
    <p:extLst>
      <p:ext uri="{BB962C8B-B14F-4D97-AF65-F5344CB8AC3E}">
        <p14:creationId xmlns:p14="http://schemas.microsoft.com/office/powerpoint/2010/main" val="17020028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3429000" y="647700"/>
            <a:ext cx="11887200" cy="646290"/>
          </a:xfrm>
          <a:prstGeom prst="rect">
            <a:avLst/>
          </a:prstGeom>
          <a:noFill/>
          <a:ln>
            <a:noFill/>
          </a:ln>
        </p:spPr>
        <p:txBody>
          <a:bodyPr spcFirstLastPara="1" wrap="square" lIns="91425" tIns="45700" rIns="91425" bIns="45700" anchor="t" anchorCtr="0">
            <a:spAutoFit/>
          </a:bodyPr>
          <a:lstStyle/>
          <a:p>
            <a:pPr lvl="0" algn="ctr"/>
            <a:r>
              <a:rPr lang="en-IN" sz="3600" dirty="0"/>
              <a:t>Computer Forensic Services</a:t>
            </a:r>
            <a:endParaRPr sz="3600" b="0" i="0" u="none" strike="noStrike" cap="none" dirty="0">
              <a:solidFill>
                <a:schemeClr val="dk1"/>
              </a:solidFill>
              <a:latin typeface="Cambria"/>
              <a:ea typeface="Cambria"/>
              <a:cs typeface="Cambria"/>
              <a:sym typeface="Cambria"/>
            </a:endParaRPr>
          </a:p>
        </p:txBody>
      </p:sp>
      <p:sp>
        <p:nvSpPr>
          <p:cNvPr id="102" name="Google Shape;102;p2"/>
          <p:cNvSpPr/>
          <p:nvPr/>
        </p:nvSpPr>
        <p:spPr>
          <a:xfrm>
            <a:off x="1066799" y="1714499"/>
            <a:ext cx="15952237" cy="6740266"/>
          </a:xfrm>
          <a:prstGeom prst="rect">
            <a:avLst/>
          </a:prstGeom>
          <a:noFill/>
          <a:ln>
            <a:noFill/>
          </a:ln>
        </p:spPr>
        <p:txBody>
          <a:bodyPr spcFirstLastPara="1" wrap="square" lIns="91425" tIns="45700" rIns="91425" bIns="45700" anchor="t" anchorCtr="0">
            <a:spAutoFit/>
          </a:bodyPr>
          <a:lstStyle/>
          <a:p>
            <a:pPr algn="just" fontAlgn="base">
              <a:lnSpc>
                <a:spcPct val="150000"/>
              </a:lnSpc>
            </a:pPr>
            <a:r>
              <a:rPr lang="en-US" sz="3600" b="1" dirty="0"/>
              <a:t>Computer Hacking Investigations</a:t>
            </a:r>
          </a:p>
          <a:p>
            <a:pPr algn="just" fontAlgn="base">
              <a:lnSpc>
                <a:spcPct val="150000"/>
              </a:lnSpc>
            </a:pPr>
            <a:r>
              <a:rPr lang="en-US" sz="3600" dirty="0"/>
              <a:t>Another problem faced by businesses today is </a:t>
            </a:r>
            <a:r>
              <a:rPr lang="en-US" sz="3600" dirty="0" err="1"/>
              <a:t>unauthorised</a:t>
            </a:r>
            <a:r>
              <a:rPr lang="en-US" sz="3600" dirty="0"/>
              <a:t> access to information. This can take place internally through the misuse of legitimate credentials, or by someone trying to break into a system from outside.</a:t>
            </a:r>
          </a:p>
          <a:p>
            <a:pPr algn="just" fontAlgn="base">
              <a:lnSpc>
                <a:spcPct val="150000"/>
              </a:lnSpc>
            </a:pPr>
            <a:r>
              <a:rPr lang="en-US" sz="3600" dirty="0"/>
              <a:t>Hacking and </a:t>
            </a:r>
            <a:r>
              <a:rPr lang="en-US" sz="3600" dirty="0" err="1"/>
              <a:t>unauthorised</a:t>
            </a:r>
            <a:r>
              <a:rPr lang="en-US" sz="3600" dirty="0"/>
              <a:t> access can often go undetected until some other activity – such as actual theft of data – has taken place. There are usually log files available that record access to a computer by particular users or from particular internet addresses. </a:t>
            </a:r>
            <a:endParaRPr sz="3400" b="0" i="0" u="none" strike="noStrike" cap="none" dirty="0">
              <a:solidFill>
                <a:schemeClr val="dk1"/>
              </a:solidFill>
              <a:latin typeface="Cambria"/>
              <a:ea typeface="Cambria"/>
              <a:cs typeface="Cambria"/>
              <a:sym typeface="Cambria"/>
            </a:endParaRPr>
          </a:p>
        </p:txBody>
      </p:sp>
      <p:sp>
        <p:nvSpPr>
          <p:cNvPr id="104" name="Google Shape;104;p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5/26/2020</a:t>
            </a:r>
            <a:endParaRPr/>
          </a:p>
        </p:txBody>
      </p:sp>
      <p:sp>
        <p:nvSpPr>
          <p:cNvPr id="105" name="Google Shape;105;p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9</a:t>
            </a:fld>
            <a:r>
              <a:rPr lang="en-US" dirty="0" smtClean="0"/>
              <a:t>/50</a:t>
            </a:r>
            <a:endParaRPr dirty="0"/>
          </a:p>
        </p:txBody>
      </p:sp>
      <p:sp>
        <p:nvSpPr>
          <p:cNvPr id="106" name="Google Shape;106;p2"/>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t>DEPARTMENT OF COMPUTER APPLICATIONS</a:t>
            </a:r>
            <a:endParaRPr dirty="0"/>
          </a:p>
        </p:txBody>
      </p:sp>
      <p:sp>
        <p:nvSpPr>
          <p:cNvPr id="2" name="AutoShape 2" descr="What Is Computer Hardware ? | Computer Hardware Explaine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Tree>
    <p:extLst>
      <p:ext uri="{BB962C8B-B14F-4D97-AF65-F5344CB8AC3E}">
        <p14:creationId xmlns:p14="http://schemas.microsoft.com/office/powerpoint/2010/main" val="2047835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TotalTime>
  <Words>2097</Words>
  <Application>Microsoft Office PowerPoint</Application>
  <PresentationFormat>Custom</PresentationFormat>
  <Paragraphs>187</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Admin</cp:lastModifiedBy>
  <cp:revision>58</cp:revision>
  <dcterms:created xsi:type="dcterms:W3CDTF">2006-08-16T00:00:00Z</dcterms:created>
  <dcterms:modified xsi:type="dcterms:W3CDTF">2023-02-25T10:25:15Z</dcterms:modified>
</cp:coreProperties>
</file>